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50" r:id="rId1"/>
  </p:sldMasterIdLst>
  <p:notesMasterIdLst>
    <p:notesMasterId r:id="rId46"/>
  </p:notesMasterIdLst>
  <p:handoutMasterIdLst>
    <p:handoutMasterId r:id="rId47"/>
  </p:handoutMasterIdLst>
  <p:sldIdLst>
    <p:sldId id="636" r:id="rId2"/>
    <p:sldId id="696" r:id="rId3"/>
    <p:sldId id="732" r:id="rId4"/>
    <p:sldId id="741" r:id="rId5"/>
    <p:sldId id="694" r:id="rId6"/>
    <p:sldId id="751" r:id="rId7"/>
    <p:sldId id="736" r:id="rId8"/>
    <p:sldId id="753" r:id="rId9"/>
    <p:sldId id="752" r:id="rId10"/>
    <p:sldId id="754" r:id="rId11"/>
    <p:sldId id="743" r:id="rId12"/>
    <p:sldId id="744" r:id="rId13"/>
    <p:sldId id="676" r:id="rId14"/>
    <p:sldId id="712" r:id="rId15"/>
    <p:sldId id="726" r:id="rId16"/>
    <p:sldId id="727" r:id="rId17"/>
    <p:sldId id="659" r:id="rId18"/>
    <p:sldId id="745" r:id="rId19"/>
    <p:sldId id="746" r:id="rId20"/>
    <p:sldId id="747" r:id="rId21"/>
    <p:sldId id="735" r:id="rId22"/>
    <p:sldId id="730" r:id="rId23"/>
    <p:sldId id="707" r:id="rId24"/>
    <p:sldId id="670" r:id="rId25"/>
    <p:sldId id="718" r:id="rId26"/>
    <p:sldId id="737" r:id="rId27"/>
    <p:sldId id="738" r:id="rId28"/>
    <p:sldId id="739" r:id="rId29"/>
    <p:sldId id="740" r:id="rId30"/>
    <p:sldId id="641" r:id="rId31"/>
    <p:sldId id="664" r:id="rId32"/>
    <p:sldId id="721" r:id="rId33"/>
    <p:sldId id="748" r:id="rId34"/>
    <p:sldId id="689" r:id="rId35"/>
    <p:sldId id="710" r:id="rId36"/>
    <p:sldId id="711" r:id="rId37"/>
    <p:sldId id="632" r:id="rId38"/>
    <p:sldId id="695" r:id="rId39"/>
    <p:sldId id="749" r:id="rId40"/>
    <p:sldId id="646" r:id="rId41"/>
    <p:sldId id="651" r:id="rId42"/>
    <p:sldId id="665" r:id="rId43"/>
    <p:sldId id="725" r:id="rId44"/>
    <p:sldId id="755" r:id="rId45"/>
  </p:sldIdLst>
  <p:sldSz cx="9144000" cy="6858000" type="screen4x3"/>
  <p:notesSz cx="6991350" cy="92821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E0"/>
    <a:srgbClr val="FFF7AF"/>
    <a:srgbClr val="006600"/>
    <a:srgbClr val="FFFFE5"/>
    <a:srgbClr val="0033CC"/>
    <a:srgbClr val="FFF6A0"/>
    <a:srgbClr val="FFF195"/>
    <a:srgbClr val="990033"/>
    <a:srgbClr val="003399"/>
    <a:srgbClr val="EAD3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3046" autoAdjust="0"/>
    <p:restoredTop sz="95028" autoAdjust="0"/>
  </p:normalViewPr>
  <p:slideViewPr>
    <p:cSldViewPr snapToGrid="0" snapToObjects="1">
      <p:cViewPr varScale="1">
        <p:scale>
          <a:sx n="67" d="100"/>
          <a:sy n="67" d="100"/>
        </p:scale>
        <p:origin x="192" y="52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-1704" y="-112"/>
      </p:cViewPr>
      <p:guideLst>
        <p:guide orient="horz" pos="2923"/>
        <p:guide pos="220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40.xml"/><Relationship Id="rId3" Type="http://schemas.openxmlformats.org/officeDocument/2006/relationships/slide" Target="slides/slide30.xml"/><Relationship Id="rId7" Type="http://schemas.openxmlformats.org/officeDocument/2006/relationships/slide" Target="slides/slide34.xml"/><Relationship Id="rId2" Type="http://schemas.openxmlformats.org/officeDocument/2006/relationships/slide" Target="slides/slide20.xml"/><Relationship Id="rId1" Type="http://schemas.openxmlformats.org/officeDocument/2006/relationships/slide" Target="slides/slide19.xml"/><Relationship Id="rId6" Type="http://schemas.openxmlformats.org/officeDocument/2006/relationships/slide" Target="slides/slide33.xml"/><Relationship Id="rId11" Type="http://schemas.openxmlformats.org/officeDocument/2006/relationships/slide" Target="slides/slide43.xml"/><Relationship Id="rId5" Type="http://schemas.openxmlformats.org/officeDocument/2006/relationships/slide" Target="slides/slide32.xml"/><Relationship Id="rId10" Type="http://schemas.openxmlformats.org/officeDocument/2006/relationships/slide" Target="slides/slide42.xml"/><Relationship Id="rId4" Type="http://schemas.openxmlformats.org/officeDocument/2006/relationships/slide" Target="slides/slide31.xml"/><Relationship Id="rId9" Type="http://schemas.openxmlformats.org/officeDocument/2006/relationships/slide" Target="slides/slide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F0D2C31F-C683-5A4A-B55D-EBDD7546B284}" type="datetime1">
              <a:rPr lang="en-US"/>
              <a:pPr/>
              <a:t>11/14/24</a:t>
            </a:fld>
            <a:endParaRPr lang="en-US" dirty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A52B6155-CBD1-1348-94CD-64B98E35A76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1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2057" name="Rectangle 9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77925" y="698500"/>
            <a:ext cx="4637088" cy="34782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0075"/>
            <a:ext cx="5121275" cy="417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9B029E08-AA32-F841-9850-6BD74B135E76}" type="datetime1">
              <a:rPr lang="en-US"/>
              <a:pPr/>
              <a:t>11/14/24</a:t>
            </a:fld>
            <a:endParaRPr lang="en-US" dirty="0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9830394C-FF05-7F4A-8CA1-FD97CF60A4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49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1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755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9FDBE5-61A4-3E43-B683-A306BC6370DF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869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9FDBE5-61A4-3E43-B683-A306BC6370DF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56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E8CB6B-DE6E-BA45-912C-CD452814A328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30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E8CB6B-DE6E-BA45-912C-CD452814A328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05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E8CB6B-DE6E-BA45-912C-CD452814A328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41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E8CB6B-DE6E-BA45-912C-CD452814A328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382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0394C-FF05-7F4A-8CA1-FD97CF60A484}" type="slidenum">
              <a:rPr lang="en-US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969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0394C-FF05-7F4A-8CA1-FD97CF60A484}" type="slidenum">
              <a:rPr lang="en-US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608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19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68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20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594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91064-44C7-D841-BBD8-1F89C89DCB2F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28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49D1CC-2293-4340-9169-53C5186FC090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20" tIns="45710" rIns="91420" bIns="45710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387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23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154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7C9E5-053C-8146-BC3E-135AE1578B23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77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7C9E5-053C-8146-BC3E-135AE1578B23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53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7C9E5-053C-8146-BC3E-135AE1578B23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873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7C9E5-053C-8146-BC3E-135AE1578B23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5097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7C9E5-053C-8146-BC3E-135AE1578B23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0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7C9E5-053C-8146-BC3E-135AE1578B23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168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30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99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31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51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91064-44C7-D841-BBD8-1F89C89DCB2F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789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32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12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33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644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34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36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7C9E5-053C-8146-BC3E-135AE1578B23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748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36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5377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F693A5-B89E-DB47-9EED-2F4A0CB6CA0D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214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F693A5-B89E-DB47-9EED-2F4A0CB6CA0D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635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F693A5-B89E-DB47-9EED-2F4A0CB6CA0D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311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09A846-C548-A24F-8E9E-D463F75E6FD5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839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8879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41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43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D9D7C-D583-CC4E-BFB4-AD0533554922}" type="slidenum">
              <a:rPr lang="he-IL"/>
              <a:pPr/>
              <a:t>5</a:t>
            </a:fld>
            <a:endParaRPr lang="en-US" dirty="0"/>
          </a:p>
        </p:txBody>
      </p:sp>
      <p:sp>
        <p:nvSpPr>
          <p:cNvPr id="82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9923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42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04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43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2504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5D5276-2E45-9619-1546-A031F6BFF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>
            <a:extLst>
              <a:ext uri="{FF2B5EF4-FFF2-40B4-BE49-F238E27FC236}">
                <a16:creationId xmlns:a16="http://schemas.microsoft.com/office/drawing/2014/main" id="{09EB730F-B2CB-A288-CA46-49774454E8A2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44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7800B024-91A6-918A-6E0C-5E8C1F36ADF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103AF498-83CC-99DF-AE61-3B720DF123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52652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D9D7C-D583-CC4E-BFB4-AD0533554922}" type="slidenum">
              <a:rPr lang="he-IL"/>
              <a:pPr/>
              <a:t>6</a:t>
            </a:fld>
            <a:endParaRPr lang="en-US" dirty="0"/>
          </a:p>
        </p:txBody>
      </p:sp>
      <p:sp>
        <p:nvSpPr>
          <p:cNvPr id="82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13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91064-44C7-D841-BBD8-1F89C89DCB2F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59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91064-44C7-D841-BBD8-1F89C89DCB2F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17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91064-44C7-D841-BBD8-1F89C89DCB2F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750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91064-44C7-D841-BBD8-1F89C89DCB2F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1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9525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0" y="0"/>
            <a:ext cx="9144000" cy="1524000"/>
          </a:xfrm>
        </p:spPr>
        <p:txBody>
          <a:bodyPr anchor="b"/>
          <a:lstStyle>
            <a:lvl1pPr>
              <a:lnSpc>
                <a:spcPct val="80000"/>
              </a:lnSpc>
              <a:defRPr sz="3200">
                <a:solidFill>
                  <a:schemeClr val="fol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18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B29CD8-AAF7-CD4D-98B5-92505D4E9142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2055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E061A-3206-4D44-9C5A-1674BE5EB4CE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85255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7852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F7522-F9AF-4840-AC93-C82AFB8ED311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097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3F650-96CD-2B45-9CB0-B66A0A0715E2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16453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A62AD-8B9F-3042-9EC9-EBDCC2F161C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768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261C7-29F4-A242-8EED-DF162EA5855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498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2D1987-1499-D342-9BBD-9F50F4C0B81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525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EF287-DEB1-F44A-B131-B827309A09B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441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9B4CB-47DC-1D47-A2CD-6C9716C11B8D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858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A089D-543D-F14B-9F67-02CE393170D7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758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860" y="203538"/>
            <a:ext cx="78675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848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/>
          <p:cNvCxnSpPr/>
          <p:nvPr userDrawn="1"/>
        </p:nvCxnSpPr>
        <p:spPr bwMode="auto">
          <a:xfrm flipV="1">
            <a:off x="596672" y="596626"/>
            <a:ext cx="7841976" cy="17047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4">
            <a:extLst>
              <a:ext uri="{FF2B5EF4-FFF2-40B4-BE49-F238E27FC236}">
                <a16:creationId xmlns:a16="http://schemas.microsoft.com/office/drawing/2014/main" id="{CD8E430D-7315-9BA2-9420-589194E4FD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1160" y="6531196"/>
            <a:ext cx="7962248" cy="194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Intro to CS / RUNI / lecture </a:t>
            </a:r>
            <a:r>
              <a:rPr lang="he-IL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2-2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                                                                                                                                                             slide </a:t>
            </a:r>
            <a:fld id="{0E022C0D-3723-2343-B86A-05A05703B5CB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pPr>
                <a:defRPr/>
              </a:pPr>
              <a:t>‹#›</a:t>
            </a:fld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1069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rgbClr val="000000"/>
          </a:solidFill>
          <a:latin typeface="Arial"/>
          <a:ea typeface="ＭＳ Ｐゴシック" charset="-128"/>
          <a:cs typeface="Arial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6pPr>
      <a:lvl7pPr marL="9144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7pPr>
      <a:lvl8pPr marL="13716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8pPr>
      <a:lvl9pPr marL="18288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rgbClr val="003399"/>
        </a:buClr>
        <a:buSzPct val="50000"/>
        <a:buFont typeface="Monotype Sorts" charset="2"/>
        <a:defRPr kumimoji="1">
          <a:solidFill>
            <a:srgbClr val="003399"/>
          </a:solidFill>
          <a:latin typeface="Times New Roman"/>
          <a:ea typeface="ＭＳ Ｐゴシック" charset="-128"/>
          <a:cs typeface="ＭＳ Ｐゴシック" charset="-128"/>
        </a:defRPr>
      </a:lvl1pPr>
      <a:lvl2pPr marL="346075" indent="-231775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rgbClr val="008000"/>
        </a:buClr>
        <a:buSzPct val="50000"/>
        <a:buFont typeface="Monotype Sorts" charset="2"/>
        <a:buChar char="n"/>
        <a:defRPr kumimoji="1">
          <a:solidFill>
            <a:schemeClr val="tx1"/>
          </a:solidFill>
          <a:latin typeface="Times New Roman"/>
          <a:ea typeface="ＭＳ Ｐゴシック" charset="-128"/>
        </a:defRPr>
      </a:lvl2pPr>
      <a:lvl3pPr marL="627063" indent="-1666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chemeClr val="tx1"/>
          </a:solidFill>
          <a:latin typeface="Times New Roman"/>
          <a:ea typeface="ＭＳ Ｐゴシック" charset="-128"/>
        </a:defRPr>
      </a:lvl3pPr>
      <a:lvl4pPr marL="1147763" indent="-40481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Font typeface="Wingdings" charset="2"/>
        <a:buChar char="!"/>
        <a:defRPr kumimoji="1">
          <a:solidFill>
            <a:schemeClr val="tx1"/>
          </a:solidFill>
          <a:latin typeface="Times New Roman"/>
          <a:ea typeface="ＭＳ Ｐゴシック" charset="-128"/>
        </a:defRPr>
      </a:lvl4pPr>
      <a:lvl5pPr marL="15398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Times New Roman"/>
          <a:ea typeface="ＭＳ Ｐゴシック" charset="-128"/>
        </a:defRPr>
      </a:lvl5pPr>
      <a:lvl6pPr marL="19970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4542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9114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3686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9.png"/><Relationship Id="rId26" Type="http://schemas.openxmlformats.org/officeDocument/2006/relationships/image" Target="../media/image21.png"/><Relationship Id="rId21" Type="http://schemas.openxmlformats.org/officeDocument/2006/relationships/image" Target="../media/image170.png"/><Relationship Id="rId7" Type="http://schemas.openxmlformats.org/officeDocument/2006/relationships/image" Target="../media/image80.png"/><Relationship Id="rId12" Type="http://schemas.openxmlformats.org/officeDocument/2006/relationships/image" Target="../media/image18.png"/><Relationship Id="rId25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20" Type="http://schemas.openxmlformats.org/officeDocument/2006/relationships/image" Target="../media/image150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7.png"/><Relationship Id="rId24" Type="http://schemas.openxmlformats.org/officeDocument/2006/relationships/image" Target="../media/image56.png"/><Relationship Id="rId5" Type="http://schemas.openxmlformats.org/officeDocument/2006/relationships/image" Target="../media/image40.png"/><Relationship Id="rId23" Type="http://schemas.openxmlformats.org/officeDocument/2006/relationships/image" Target="../media/image20.png"/><Relationship Id="rId28" Type="http://schemas.openxmlformats.org/officeDocument/2006/relationships/image" Target="../media/image23.png"/><Relationship Id="rId10" Type="http://schemas.openxmlformats.org/officeDocument/2006/relationships/image" Target="../media/image160.png"/><Relationship Id="rId19" Type="http://schemas.openxmlformats.org/officeDocument/2006/relationships/image" Target="../media/image140.png"/><Relationship Id="rId31" Type="http://schemas.openxmlformats.org/officeDocument/2006/relationships/image" Target="../media/image12.tiff"/><Relationship Id="rId4" Type="http://schemas.openxmlformats.org/officeDocument/2006/relationships/image" Target="../media/image30.png"/><Relationship Id="rId9" Type="http://schemas.openxmlformats.org/officeDocument/2006/relationships/image" Target="../media/image100.png"/><Relationship Id="rId22" Type="http://schemas.openxmlformats.org/officeDocument/2006/relationships/image" Target="../media/image190.png"/><Relationship Id="rId27" Type="http://schemas.openxmlformats.org/officeDocument/2006/relationships/image" Target="../media/image22.png"/><Relationship Id="rId30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tiff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1447800" y="17526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2-2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7791" y="2295137"/>
            <a:ext cx="7244861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dirty="0">
                <a:latin typeface="Times New Roman"/>
                <a:cs typeface="Times New Roman"/>
              </a:rPr>
              <a:t>Conditional and Iterative Processing</a:t>
            </a:r>
          </a:p>
          <a:p>
            <a:pPr algn="ctr">
              <a:spcBef>
                <a:spcPts val="600"/>
              </a:spcBef>
            </a:pPr>
            <a:r>
              <a:rPr lang="en-US" sz="2800" dirty="0">
                <a:latin typeface="Times New Roman"/>
                <a:cs typeface="Times New Roman"/>
              </a:rPr>
              <a:t>Part II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262" y="3468207"/>
            <a:ext cx="3401786" cy="2993571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110BEF6-53CE-018B-4EDB-C9679F2D0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  <p:extLst>
      <p:ext uri="{BB962C8B-B14F-4D97-AF65-F5344CB8AC3E}">
        <p14:creationId xmlns:p14="http://schemas.microsoft.com/office/powerpoint/2010/main" val="2483860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555860" y="675637"/>
            <a:ext cx="7848600" cy="403397"/>
          </a:xfrm>
        </p:spPr>
        <p:txBody>
          <a:bodyPr/>
          <a:lstStyle/>
          <a:p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Example 3:  Print powers of two :  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0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1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2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3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… , 2</a:t>
            </a:r>
            <a:r>
              <a:rPr kumimoji="0" lang="en-US" sz="1600" i="1" baseline="30000" dirty="0">
                <a:solidFill>
                  <a:schemeClr val="tx1"/>
                </a:solidFill>
                <a:cs typeface="Times New Roman"/>
              </a:rPr>
              <a:t>N</a:t>
            </a:r>
            <a:endParaRPr kumimoji="0" lang="en-US" sz="1600" i="1" dirty="0">
              <a:solidFill>
                <a:schemeClr val="tx1"/>
              </a:solidFill>
              <a:cs typeface="Times New Roman"/>
            </a:endParaRPr>
          </a:p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                                                                            </a:t>
            </a:r>
          </a:p>
        </p:txBody>
      </p:sp>
      <p:sp>
        <p:nvSpPr>
          <p:cNvPr id="16" name="Rectangle 11"/>
          <p:cNvSpPr txBox="1">
            <a:spLocks noChangeArrowheads="1"/>
          </p:cNvSpPr>
          <p:nvPr/>
        </p:nvSpPr>
        <p:spPr bwMode="auto">
          <a:xfrm>
            <a:off x="636466" y="5586120"/>
            <a:ext cx="7673740" cy="890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2700" indent="-12700">
              <a:buFont typeface="Wingdings" charset="0"/>
              <a:buNone/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Best practice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r>
              <a:rPr lang="he-IL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A for-loop is typically preferred over a while-loop.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36466" y="3069383"/>
            <a:ext cx="3889246" cy="2336508"/>
            <a:chOff x="582722" y="1345728"/>
            <a:chExt cx="3889246" cy="2336508"/>
          </a:xfrm>
        </p:grpSpPr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582722" y="1345728"/>
              <a:ext cx="3889246" cy="528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r>
                <a:rPr kumimoji="0"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while</a:t>
              </a:r>
              <a:r>
                <a:rPr kumimoji="0"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implementation (equivalent)</a:t>
              </a:r>
            </a:p>
            <a:p>
              <a:r>
                <a:rPr kumimoji="0" lang="en-US" baseline="300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                                                          </a:t>
              </a:r>
              <a:r>
                <a:rPr kumimoji="0" lang="en-US" dirty="0">
                  <a:solidFill>
                    <a:schemeClr val="tx1"/>
                  </a:solidFill>
                </a:rPr>
                <a:t>                                                                                              </a:t>
              </a:r>
              <a:endParaRPr kumimoji="0" lang="en-US" sz="1600" dirty="0">
                <a:solidFill>
                  <a:schemeClr val="tx1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660157" y="1721500"/>
              <a:ext cx="3604607" cy="19607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133200" rIns="165600" bIns="262800" anchor="t" anchorCtr="0"/>
            <a:lstStyle/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// Prints the powers of 2 up to 2</a:t>
              </a:r>
              <a:r>
                <a:rPr lang="en-US" sz="1200" baseline="300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N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int v = 1;</a:t>
              </a:r>
              <a:endParaRPr lang="he-IL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endParaRP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int i = 0;</a:t>
              </a:r>
              <a:endPara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endParaRPr>
            </a:p>
            <a:p>
              <a:pPr>
                <a:spcBef>
                  <a:spcPts val="300"/>
                </a:spcBef>
              </a:pP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while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(i &lt;= N) </a:t>
              </a: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{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System.</a:t>
              </a:r>
              <a:r>
                <a:rPr lang="en-US" sz="1200" i="1" dirty="0">
                  <a:latin typeface="Consolas"/>
                  <a:ea typeface="Consolas"/>
                  <a:cs typeface="Consolas"/>
                </a:rPr>
                <a:t>out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.println(i + " " + v);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i = i + 1;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v = 2 * v;</a:t>
              </a:r>
            </a:p>
            <a:p>
              <a:pPr>
                <a:spcBef>
                  <a:spcPts val="300"/>
                </a:spcBef>
              </a:pP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}</a:t>
              </a:r>
            </a:p>
          </p:txBody>
        </p:sp>
      </p:grp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5242033" y="3445155"/>
            <a:ext cx="2440268" cy="19836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400" dirty="0">
                <a:solidFill>
                  <a:schemeClr val="bg2"/>
                </a:solidFill>
                <a:latin typeface="Consolas"/>
                <a:cs typeface="Consolas"/>
              </a:rPr>
              <a:t>% java PowersOfTwo 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0  1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1  2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2  4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3  8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4  16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5  32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6  64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6C04A1-6B89-4349-83DA-579C9E392383}"/>
              </a:ext>
            </a:extLst>
          </p:cNvPr>
          <p:cNvGrpSpPr/>
          <p:nvPr/>
        </p:nvGrpSpPr>
        <p:grpSpPr>
          <a:xfrm>
            <a:off x="584090" y="1074565"/>
            <a:ext cx="3889246" cy="1807374"/>
            <a:chOff x="530388" y="1666616"/>
            <a:chExt cx="3889246" cy="1807374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530388" y="1666616"/>
              <a:ext cx="3889246" cy="528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r>
                <a:rPr kumimoji="0"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kumimoji="0"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implementation</a:t>
              </a:r>
            </a:p>
            <a:p>
              <a:r>
                <a:rPr kumimoji="0" lang="en-US" baseline="300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</a:t>
              </a:r>
              <a:r>
                <a:rPr kumimoji="0" lang="en-US" dirty="0">
                  <a:solidFill>
                    <a:srgbClr val="006600"/>
                  </a:solidFill>
                  <a:latin typeface="Times New Roman"/>
                  <a:cs typeface="Times New Roman"/>
                </a:rPr>
                <a:t>                                                          </a:t>
              </a:r>
              <a:r>
                <a:rPr kumimoji="0" lang="en-US" dirty="0">
                  <a:solidFill>
                    <a:schemeClr val="tx1"/>
                  </a:solidFill>
                </a:rPr>
                <a:t>                                                                                              </a:t>
              </a:r>
              <a:endParaRPr kumimoji="0" lang="en-US" sz="1600" dirty="0">
                <a:solidFill>
                  <a:schemeClr val="tx1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17B9877F-3E58-1949-BCDA-CF45E5EE4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94" y="2071994"/>
              <a:ext cx="3604607" cy="14019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46800" rIns="165600" bIns="262800" anchor="t" anchorCtr="0"/>
            <a:lstStyle/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// Prints the powers of 2 up to 2</a:t>
              </a:r>
              <a:r>
                <a:rPr lang="en-US" sz="1200" baseline="300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N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int v = 1;</a:t>
              </a:r>
            </a:p>
            <a:p>
              <a:pPr>
                <a:spcBef>
                  <a:spcPts val="300"/>
                </a:spcBef>
              </a:pP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for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(int i = 0; i &lt;= N; i++) </a:t>
              </a: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{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System.</a:t>
              </a:r>
              <a:r>
                <a:rPr lang="en-US" sz="1200" i="1" dirty="0">
                  <a:latin typeface="Consolas"/>
                  <a:ea typeface="Consolas"/>
                  <a:cs typeface="Consolas"/>
                </a:rPr>
                <a:t>out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.println(i + "  " + v);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v = 2 * v;</a:t>
              </a:r>
            </a:p>
            <a:p>
              <a:pPr>
                <a:spcBef>
                  <a:spcPts val="300"/>
                </a:spcBef>
              </a:pP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}</a:t>
              </a:r>
            </a:p>
          </p:txBody>
        </p: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DBEC659D-E105-A814-C9A6-A0D8BC07A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033" y="930669"/>
            <a:ext cx="1629441" cy="198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525" indent="-9525"/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</a:t>
            </a: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endParaRPr kumimoji="0"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v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1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0 , ...,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print(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,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v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      v 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= 2 *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v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25403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18097" y="797196"/>
            <a:ext cx="2161848" cy="13817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7277623" y="660738"/>
            <a:ext cx="1386875" cy="12532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5D4988A0-4DAD-661E-BD38-C010A1121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79" y="2646404"/>
            <a:ext cx="4264422" cy="140199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37600" tIns="46800" rIns="165600" bIns="262800" anchor="t" anchorCtr="0"/>
          <a:lstStyle/>
          <a:p>
            <a:pPr>
              <a:spcBef>
                <a:spcPts val="1500"/>
              </a:spcBef>
            </a:pPr>
            <a:r>
              <a:rPr lang="en-US" sz="1400" b="1" dirty="0">
                <a:solidFill>
                  <a:srgbClr val="990033"/>
                </a:solidFill>
                <a:latin typeface="Consolas"/>
                <a:ea typeface="Consolas"/>
                <a:cs typeface="Consolas"/>
              </a:rPr>
              <a:t>for</a:t>
            </a:r>
            <a:r>
              <a:rPr lang="en-US" sz="1400" dirty="0">
                <a:latin typeface="Consolas"/>
                <a:ea typeface="Consolas"/>
                <a:cs typeface="Consolas"/>
              </a:rPr>
              <a:t> (  int i = 0;   i &lt;= N;   i++  ) {</a:t>
            </a:r>
          </a:p>
          <a:p>
            <a:pPr>
              <a:spcBef>
                <a:spcPts val="1500"/>
              </a:spcBef>
            </a:pPr>
            <a:r>
              <a:rPr lang="en-US" sz="1400" dirty="0">
                <a:latin typeface="Consolas"/>
                <a:ea typeface="Consolas"/>
                <a:cs typeface="Consolas"/>
              </a:rPr>
              <a:t>    System.</a:t>
            </a:r>
            <a:r>
              <a:rPr lang="en-US" sz="1400" i="1" dirty="0">
                <a:latin typeface="Consolas"/>
                <a:ea typeface="Consolas"/>
                <a:cs typeface="Consolas"/>
              </a:rPr>
              <a:t>out</a:t>
            </a:r>
            <a:r>
              <a:rPr lang="en-US" sz="1400" dirty="0">
                <a:latin typeface="Consolas"/>
                <a:ea typeface="Consolas"/>
                <a:cs typeface="Consolas"/>
              </a:rPr>
              <a:t>.println(i + "  " + v);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/>
                <a:ea typeface="Consolas"/>
                <a:cs typeface="Consolas"/>
              </a:rPr>
              <a:t>    v = 2 * v;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D30D06-A8DC-F0DD-A3C2-2649D12CA986}"/>
              </a:ext>
            </a:extLst>
          </p:cNvPr>
          <p:cNvSpPr/>
          <p:nvPr/>
        </p:nvSpPr>
        <p:spPr bwMode="auto">
          <a:xfrm>
            <a:off x="4363614" y="4660224"/>
            <a:ext cx="1386875" cy="32073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37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18097" y="797196"/>
            <a:ext cx="2161848" cy="13817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169085" y="1966033"/>
            <a:ext cx="778702" cy="3402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4" name="Picture 33" descr="Bouquet">
            <a:extLst>
              <a:ext uri="{FF2B5EF4-FFF2-40B4-BE49-F238E27FC236}">
                <a16:creationId xmlns:a16="http://schemas.microsoft.com/office/drawing/2014/main" id="{A88F2DB9-86B3-E6BF-6AF4-8387D9B9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096" y="797196"/>
            <a:ext cx="3172312" cy="4404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7277623" y="660738"/>
            <a:ext cx="1386875" cy="12532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5D4988A0-4DAD-661E-BD38-C010A1121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79" y="2646404"/>
            <a:ext cx="4264422" cy="140199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37600" tIns="46800" rIns="165600" bIns="262800" anchor="t" anchorCtr="0"/>
          <a:lstStyle/>
          <a:p>
            <a:pPr>
              <a:spcBef>
                <a:spcPts val="1500"/>
              </a:spcBef>
            </a:pPr>
            <a:r>
              <a:rPr lang="en-US" sz="1400" b="1" dirty="0">
                <a:solidFill>
                  <a:srgbClr val="0033CC"/>
                </a:solidFill>
                <a:latin typeface="Consolas"/>
                <a:ea typeface="Consolas"/>
                <a:cs typeface="Consolas"/>
              </a:rPr>
              <a:t>for</a:t>
            </a:r>
            <a:r>
              <a:rPr lang="en-US" sz="1400" dirty="0">
                <a:latin typeface="Consolas"/>
                <a:ea typeface="Consolas"/>
                <a:cs typeface="Consolas"/>
              </a:rPr>
              <a:t> (  int i = 0;   i &lt;= N;   i++  ) </a:t>
            </a:r>
            <a:r>
              <a:rPr lang="en-US" sz="1400" b="1" dirty="0">
                <a:solidFill>
                  <a:srgbClr val="0033CC"/>
                </a:solidFill>
                <a:latin typeface="Consolas"/>
                <a:ea typeface="Consolas"/>
                <a:cs typeface="Consolas"/>
              </a:rPr>
              <a:t>{</a:t>
            </a:r>
          </a:p>
          <a:p>
            <a:pPr>
              <a:spcBef>
                <a:spcPts val="1500"/>
              </a:spcBef>
            </a:pPr>
            <a:r>
              <a:rPr lang="en-US" sz="1400" dirty="0">
                <a:latin typeface="Consolas"/>
                <a:ea typeface="Consolas"/>
                <a:cs typeface="Consolas"/>
              </a:rPr>
              <a:t>    System.</a:t>
            </a:r>
            <a:r>
              <a:rPr lang="en-US" sz="1400" i="1" dirty="0">
                <a:latin typeface="Consolas"/>
                <a:ea typeface="Consolas"/>
                <a:cs typeface="Consolas"/>
              </a:rPr>
              <a:t>out</a:t>
            </a:r>
            <a:r>
              <a:rPr lang="en-US" sz="1400" dirty="0">
                <a:latin typeface="Consolas"/>
                <a:ea typeface="Consolas"/>
                <a:cs typeface="Consolas"/>
              </a:rPr>
              <a:t>.println(i + "  " + v);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/>
                <a:ea typeface="Consolas"/>
                <a:cs typeface="Consolas"/>
              </a:rPr>
              <a:t>    v = 2 * v;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0033CC"/>
                </a:solidFill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EB4886-0B35-0EF3-9876-0746C7549780}"/>
              </a:ext>
            </a:extLst>
          </p:cNvPr>
          <p:cNvSpPr/>
          <p:nvPr/>
        </p:nvSpPr>
        <p:spPr bwMode="auto">
          <a:xfrm>
            <a:off x="1269656" y="2646404"/>
            <a:ext cx="1081668" cy="32435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AutoShape 13">
            <a:extLst>
              <a:ext uri="{FF2B5EF4-FFF2-40B4-BE49-F238E27FC236}">
                <a16:creationId xmlns:a16="http://schemas.microsoft.com/office/drawing/2014/main" id="{F8512B7C-4310-1B3B-C955-A4330D3A9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433" y="1978161"/>
            <a:ext cx="648875" cy="384852"/>
          </a:xfrm>
          <a:prstGeom prst="roundRect">
            <a:avLst>
              <a:gd name="adj" fmla="val 16667"/>
            </a:avLst>
          </a:prstGeom>
          <a:solidFill>
            <a:srgbClr val="FFF7E0"/>
          </a:solidFill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rIns="0" anchor="ctr"/>
          <a:lstStyle/>
          <a:p>
            <a:pPr algn="ctr">
              <a:spcBef>
                <a:spcPts val="1200"/>
              </a:spcBef>
              <a:buClr>
                <a:schemeClr val="tx1"/>
              </a:buClr>
              <a:buSzPct val="1000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declares a counter</a:t>
            </a:r>
          </a:p>
        </p:txBody>
      </p:sp>
      <p:cxnSp>
        <p:nvCxnSpPr>
          <p:cNvPr id="12" name="AutoShape 15">
            <a:extLst>
              <a:ext uri="{FF2B5EF4-FFF2-40B4-BE49-F238E27FC236}">
                <a16:creationId xmlns:a16="http://schemas.microsoft.com/office/drawing/2014/main" id="{AB7AB8A7-FC9B-81F7-A11E-2A1E03B4BE00}"/>
              </a:ext>
            </a:extLst>
          </p:cNvPr>
          <p:cNvCxnSpPr>
            <a:cxnSpLocks noChangeShapeType="1"/>
            <a:endCxn id="10" idx="0"/>
          </p:cNvCxnSpPr>
          <p:nvPr/>
        </p:nvCxnSpPr>
        <p:spPr bwMode="auto">
          <a:xfrm>
            <a:off x="1810490" y="2353970"/>
            <a:ext cx="0" cy="292434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878B064-F2A6-440C-8F43-16B75F2BC6EE}"/>
              </a:ext>
            </a:extLst>
          </p:cNvPr>
          <p:cNvSpPr/>
          <p:nvPr/>
        </p:nvSpPr>
        <p:spPr bwMode="auto">
          <a:xfrm>
            <a:off x="2527787" y="2641787"/>
            <a:ext cx="872171" cy="32435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AutoShape 13">
            <a:extLst>
              <a:ext uri="{FF2B5EF4-FFF2-40B4-BE49-F238E27FC236}">
                <a16:creationId xmlns:a16="http://schemas.microsoft.com/office/drawing/2014/main" id="{FE837196-CDCE-1379-047E-1A767A93F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8711" y="1966033"/>
            <a:ext cx="717986" cy="384852"/>
          </a:xfrm>
          <a:prstGeom prst="roundRect">
            <a:avLst>
              <a:gd name="adj" fmla="val 16667"/>
            </a:avLst>
          </a:prstGeom>
          <a:solidFill>
            <a:srgbClr val="FFF7E0"/>
          </a:solidFill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rIns="0" anchor="ctr"/>
          <a:lstStyle/>
          <a:p>
            <a:pPr algn="ctr">
              <a:spcBef>
                <a:spcPts val="1200"/>
              </a:spcBef>
              <a:buClr>
                <a:schemeClr val="tx1"/>
              </a:buClr>
              <a:buSzPct val="1000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checks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</a:p>
        </p:txBody>
      </p:sp>
      <p:cxnSp>
        <p:nvCxnSpPr>
          <p:cNvPr id="17" name="AutoShape 15">
            <a:extLst>
              <a:ext uri="{FF2B5EF4-FFF2-40B4-BE49-F238E27FC236}">
                <a16:creationId xmlns:a16="http://schemas.microsoft.com/office/drawing/2014/main" id="{4B340983-894D-6C78-4620-04BAC4F52304}"/>
              </a:ext>
            </a:extLst>
          </p:cNvPr>
          <p:cNvCxnSpPr>
            <a:cxnSpLocks noChangeShapeType="1"/>
            <a:stCxn id="16" idx="2"/>
          </p:cNvCxnSpPr>
          <p:nvPr/>
        </p:nvCxnSpPr>
        <p:spPr bwMode="auto">
          <a:xfrm>
            <a:off x="2907704" y="2350885"/>
            <a:ext cx="0" cy="270457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431B4F0-035C-74A3-2F8E-1AE474A4D82C}"/>
              </a:ext>
            </a:extLst>
          </p:cNvPr>
          <p:cNvSpPr/>
          <p:nvPr/>
        </p:nvSpPr>
        <p:spPr bwMode="auto">
          <a:xfrm>
            <a:off x="3447677" y="2648198"/>
            <a:ext cx="502232" cy="32435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AutoShape 13">
            <a:extLst>
              <a:ext uri="{FF2B5EF4-FFF2-40B4-BE49-F238E27FC236}">
                <a16:creationId xmlns:a16="http://schemas.microsoft.com/office/drawing/2014/main" id="{6B221670-B170-8946-78A8-6F4A218FF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615" y="1966033"/>
            <a:ext cx="778702" cy="384852"/>
          </a:xfrm>
          <a:prstGeom prst="roundRect">
            <a:avLst>
              <a:gd name="adj" fmla="val 16667"/>
            </a:avLst>
          </a:prstGeom>
          <a:solidFill>
            <a:srgbClr val="FFF7E0"/>
          </a:solidFill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6000" rIns="0" anchor="ctr"/>
          <a:lstStyle/>
          <a:p>
            <a:pPr>
              <a:spcBef>
                <a:spcPts val="1200"/>
              </a:spcBef>
              <a:buClr>
                <a:schemeClr val="tx1"/>
              </a:buClr>
              <a:buSzPct val="1000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increments the counter</a:t>
            </a:r>
          </a:p>
        </p:txBody>
      </p:sp>
      <p:cxnSp>
        <p:nvCxnSpPr>
          <p:cNvPr id="30" name="AutoShape 15">
            <a:extLst>
              <a:ext uri="{FF2B5EF4-FFF2-40B4-BE49-F238E27FC236}">
                <a16:creationId xmlns:a16="http://schemas.microsoft.com/office/drawing/2014/main" id="{B0706A6C-4382-6D49-2510-BDD48D15F0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30393" y="2362446"/>
            <a:ext cx="0" cy="292434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D35DFA7-7EB9-CF54-E53A-D755A86617EF}"/>
              </a:ext>
            </a:extLst>
          </p:cNvPr>
          <p:cNvSpPr/>
          <p:nvPr/>
        </p:nvSpPr>
        <p:spPr bwMode="auto">
          <a:xfrm>
            <a:off x="921598" y="3057743"/>
            <a:ext cx="3458615" cy="593218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32" name="AutoShape 15">
            <a:extLst>
              <a:ext uri="{FF2B5EF4-FFF2-40B4-BE49-F238E27FC236}">
                <a16:creationId xmlns:a16="http://schemas.microsoft.com/office/drawing/2014/main" id="{BE48F1E3-8F19-61F4-4BA8-E625EF6C7D9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02499" y="3649240"/>
            <a:ext cx="0" cy="326957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AutoShape 13">
            <a:extLst>
              <a:ext uri="{FF2B5EF4-FFF2-40B4-BE49-F238E27FC236}">
                <a16:creationId xmlns:a16="http://schemas.microsoft.com/office/drawing/2014/main" id="{C9FF3FF6-3049-5CE2-2F5C-05EEE6C26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22" y="3927187"/>
            <a:ext cx="1003763" cy="384852"/>
          </a:xfrm>
          <a:prstGeom prst="roundRect">
            <a:avLst>
              <a:gd name="adj" fmla="val 16667"/>
            </a:avLst>
          </a:prstGeom>
          <a:solidFill>
            <a:srgbClr val="FFF7E0"/>
          </a:solidFill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6000" rIns="0" anchor="ctr"/>
          <a:lstStyle/>
          <a:p>
            <a:pPr algn="ctr">
              <a:spcBef>
                <a:spcPts val="1200"/>
              </a:spcBef>
              <a:buClr>
                <a:schemeClr val="tx1"/>
              </a:buClr>
              <a:buSzPct val="1000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code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DA7AB6-7A53-7406-2CCA-BDC95F589616}"/>
              </a:ext>
            </a:extLst>
          </p:cNvPr>
          <p:cNvSpPr txBox="1"/>
          <p:nvPr/>
        </p:nvSpPr>
        <p:spPr>
          <a:xfrm>
            <a:off x="6317072" y="4144704"/>
            <a:ext cx="107881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83F912-316D-CF5A-DE17-4320BBC337CF}"/>
              </a:ext>
            </a:extLst>
          </p:cNvPr>
          <p:cNvSpPr txBox="1"/>
          <p:nvPr/>
        </p:nvSpPr>
        <p:spPr>
          <a:xfrm>
            <a:off x="5841834" y="4673178"/>
            <a:ext cx="61551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D30D06-A8DC-F0DD-A3C2-2649D12CA986}"/>
              </a:ext>
            </a:extLst>
          </p:cNvPr>
          <p:cNvSpPr/>
          <p:nvPr/>
        </p:nvSpPr>
        <p:spPr bwMode="auto">
          <a:xfrm>
            <a:off x="4363614" y="4660224"/>
            <a:ext cx="1386875" cy="32073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0004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0" y="8199162"/>
            <a:ext cx="8077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Comic Sans MS" charset="0"/>
                <a:cs typeface="Arial Unicode MS" charset="0"/>
              </a:rPr>
              <a:t>Compare to: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576944" y="1002085"/>
            <a:ext cx="4512447" cy="146965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sum = 1 + 2 + 3 + ... + N</a:t>
            </a:r>
          </a:p>
        </p:txBody>
      </p:sp>
    </p:spTree>
    <p:extLst>
      <p:ext uri="{BB962C8B-B14F-4D97-AF65-F5344CB8AC3E}">
        <p14:creationId xmlns:p14="http://schemas.microsoft.com/office/powerpoint/2010/main" val="80368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0" y="8199162"/>
            <a:ext cx="8077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Comic Sans MS" charset="0"/>
                <a:cs typeface="Arial Unicode MS" charset="0"/>
              </a:rPr>
              <a:t>Compare to:</a:t>
            </a: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ECDF04E3-7EBC-9C7E-F053-2510CFC2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44" y="1002085"/>
            <a:ext cx="4512447" cy="146965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sum = 1 + 2 + 3 + ... + N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int sum = 0;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for</a:t>
            </a:r>
            <a:r>
              <a:rPr lang="en-US" sz="1200" dirty="0">
                <a:latin typeface="Consolas" charset="0"/>
                <a:cs typeface="Consolas" charset="0"/>
              </a:rPr>
              <a:t> (int i = 1; i &lt;= N; i++) </a:t>
            </a: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{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    sum += i;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shorthand of sum = sum + i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BBE2FE13-3A39-5A45-11DC-FEB1E41A3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44" y="2699638"/>
            <a:ext cx="4512447" cy="14085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N!= 1 * 2 * 3 * ... * N</a:t>
            </a:r>
          </a:p>
        </p:txBody>
      </p:sp>
    </p:spTree>
    <p:extLst>
      <p:ext uri="{BB962C8B-B14F-4D97-AF65-F5344CB8AC3E}">
        <p14:creationId xmlns:p14="http://schemas.microsoft.com/office/powerpoint/2010/main" val="284179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0" y="8199162"/>
            <a:ext cx="8077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Comic Sans MS" charset="0"/>
                <a:cs typeface="Arial Unicode MS" charset="0"/>
              </a:rPr>
              <a:t>Compare to:</a:t>
            </a:r>
          </a:p>
        </p:txBody>
      </p:sp>
      <p:sp>
        <p:nvSpPr>
          <p:cNvPr id="2" name="Rectangle 12">
            <a:extLst>
              <a:ext uri="{FF2B5EF4-FFF2-40B4-BE49-F238E27FC236}">
                <a16:creationId xmlns:a16="http://schemas.microsoft.com/office/drawing/2014/main" id="{8F0D87C7-E525-DF4D-EEAF-1B96BF85B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44" y="4447293"/>
            <a:ext cx="4512447" cy="153917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80000" rIns="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sum = 1 + 1/2 + 1/3 + 1/4 + ... + 1/N</a:t>
            </a:r>
            <a:endParaRPr lang="en-US" sz="1200" baseline="30000" dirty="0">
              <a:solidFill>
                <a:srgbClr val="006600"/>
              </a:solidFill>
              <a:latin typeface="Consolas" charset="0"/>
              <a:cs typeface="Consolas" charset="0"/>
            </a:endParaRP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A1D9C0D9-3AA9-EB74-9564-88BF6C23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44" y="2699638"/>
            <a:ext cx="4512447" cy="14085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N!= 1 * 2 * 3 * ... * N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int factorial = 1;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for</a:t>
            </a:r>
            <a:r>
              <a:rPr lang="en-US" sz="1200" dirty="0">
                <a:latin typeface="Consolas" charset="0"/>
                <a:cs typeface="Consolas" charset="0"/>
              </a:rPr>
              <a:t> (int i = 1; i &lt;= N; i++) </a:t>
            </a: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{</a:t>
            </a:r>
          </a:p>
          <a:p>
            <a:pPr marL="342900" indent="-342900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</a:pPr>
            <a:r>
              <a:rPr lang="en-US" sz="1200" dirty="0">
                <a:latin typeface="Consolas" charset="0"/>
                <a:cs typeface="Consolas" charset="0"/>
              </a:rPr>
              <a:t>    factorial *= i;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shorthand of factorial = factorial * i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6" name="Rectangle 12">
            <a:extLst>
              <a:ext uri="{FF2B5EF4-FFF2-40B4-BE49-F238E27FC236}">
                <a16:creationId xmlns:a16="http://schemas.microsoft.com/office/drawing/2014/main" id="{9CA62F60-BFB0-86D3-51A8-FF86BA23DC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44" y="1002085"/>
            <a:ext cx="4512447" cy="146965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sum = 1 + 2 + 3 + ... + N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int sum = 0;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for</a:t>
            </a:r>
            <a:r>
              <a:rPr lang="en-US" sz="1200" dirty="0">
                <a:latin typeface="Consolas" charset="0"/>
                <a:cs typeface="Consolas" charset="0"/>
              </a:rPr>
              <a:t> (int i = 1; i &lt;= N; i++) </a:t>
            </a: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{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    sum += i;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shorthand of sum = sum + i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344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0" y="8199162"/>
            <a:ext cx="8077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Comic Sans MS" charset="0"/>
                <a:cs typeface="Arial Unicode MS" charset="0"/>
              </a:rPr>
              <a:t>Compare to:</a:t>
            </a: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576944" y="4447293"/>
            <a:ext cx="4512447" cy="153917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80000" rIns="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sum = 1 + 1/2 + 1/3 + 1/4 + ... + 1/N</a:t>
            </a:r>
            <a:endParaRPr lang="en-US" sz="1200" baseline="30000" dirty="0">
              <a:solidFill>
                <a:srgbClr val="006600"/>
              </a:solidFill>
              <a:latin typeface="Consolas" charset="0"/>
              <a:cs typeface="Consolas" charset="0"/>
            </a:endParaRP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double sum = 0.0;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for</a:t>
            </a:r>
            <a:r>
              <a:rPr lang="en-US" sz="1200" dirty="0">
                <a:latin typeface="Consolas" charset="0"/>
                <a:cs typeface="Consolas" charset="0"/>
              </a:rPr>
              <a:t> (int i = 1; i &lt;= N; i++) </a:t>
            </a: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{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    sum = sum + 1.0 / i;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2" name="Rectangle 12">
            <a:extLst>
              <a:ext uri="{FF2B5EF4-FFF2-40B4-BE49-F238E27FC236}">
                <a16:creationId xmlns:a16="http://schemas.microsoft.com/office/drawing/2014/main" id="{D24B758E-4D0E-5F45-47CC-EC7958C1A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44" y="1002085"/>
            <a:ext cx="4512447" cy="146965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sum = 1 + 2 + 3 + ... + N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int sum = 0;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for</a:t>
            </a:r>
            <a:r>
              <a:rPr lang="en-US" sz="1200" dirty="0">
                <a:latin typeface="Consolas" charset="0"/>
                <a:cs typeface="Consolas" charset="0"/>
              </a:rPr>
              <a:t> (int i = 1; i &lt;= N; i++) </a:t>
            </a: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{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    sum += i;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D71409B7-02CE-B2C4-DB98-6E5035EDB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44" y="2699638"/>
            <a:ext cx="4512447" cy="14085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N!= 1 * 2 * 3 * ... * N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int factorial = 1;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for</a:t>
            </a:r>
            <a:r>
              <a:rPr lang="en-US" sz="1200" dirty="0">
                <a:latin typeface="Consolas" charset="0"/>
                <a:cs typeface="Consolas" charset="0"/>
              </a:rPr>
              <a:t> (int i = 1; i &lt;= N; i++) </a:t>
            </a: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{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    factorial *= i;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0890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41C6B2-BD07-5568-16C3-AF7C2ECB4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91" y="828362"/>
            <a:ext cx="5709126" cy="45442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0" bIns="262800" anchor="t" anchorCtr="0"/>
          <a:lstStyle/>
          <a:p>
            <a:r>
              <a:rPr lang="en-US" sz="1200" dirty="0">
                <a:latin typeface="Consolas"/>
                <a:ea typeface="Monaco"/>
                <a:cs typeface="Consolas"/>
              </a:rPr>
              <a:t>public class Palindrome1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3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Gets the string from the user: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String s = args[0];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endParaRPr lang="en-US" sz="1200" dirty="0">
              <a:latin typeface="Consolas"/>
              <a:cs typeface="Consola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DFFEFB-C40C-E14F-BD59-EC250AEBA939}"/>
              </a:ext>
            </a:extLst>
          </p:cNvPr>
          <p:cNvGrpSpPr/>
          <p:nvPr/>
        </p:nvGrpSpPr>
        <p:grpSpPr>
          <a:xfrm>
            <a:off x="6149449" y="4252956"/>
            <a:ext cx="2894190" cy="1542536"/>
            <a:chOff x="5943639" y="2676848"/>
            <a:chExt cx="2894190" cy="15425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FCC939-E1A8-4740-915A-3FA38C343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49" t="43187" r="23635" b="45352"/>
            <a:stretch/>
          </p:blipFill>
          <p:spPr>
            <a:xfrm>
              <a:off x="5975646" y="3373608"/>
              <a:ext cx="2862183" cy="84577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33AAB4-0D6E-3448-8CA6-FD95A250A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49" t="30819" r="23635" b="62920"/>
            <a:stretch/>
          </p:blipFill>
          <p:spPr>
            <a:xfrm>
              <a:off x="5943639" y="2676848"/>
              <a:ext cx="2862183" cy="46201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EDEC6B-A468-2246-8320-D6BEE3F2E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49" t="36023" r="23635" b="56813"/>
            <a:stretch/>
          </p:blipFill>
          <p:spPr>
            <a:xfrm>
              <a:off x="5943639" y="3026393"/>
              <a:ext cx="2862183" cy="52865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Palindrome revisited, using FOR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92388" y="462681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7530DE-29DD-D5BE-6458-D52F19D9B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2164" y="5067718"/>
            <a:ext cx="2639734" cy="14013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0" bIns="262800" anchor="ctr" anchorCtr="0"/>
          <a:lstStyle/>
          <a:p>
            <a:r>
              <a:rPr lang="en-US" sz="1200" dirty="0">
                <a:latin typeface="Consolas"/>
                <a:cs typeface="Consolas"/>
              </a:rPr>
              <a:t>% java Palindrome1 adam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adam is not a palindrome</a:t>
            </a:r>
          </a:p>
          <a:p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% java Palindrome1 madam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madam is a palindrome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4671C5-5C31-44CD-22C3-10168F909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693" y="765920"/>
            <a:ext cx="2544056" cy="295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        </a:t>
            </a:r>
          </a:p>
          <a:p>
            <a:pPr>
              <a:lnSpc>
                <a:spcPts val="2400"/>
              </a:lnSpc>
            </a:pP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endParaRPr kumimoji="0"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(string length =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Compare letters: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0 and 9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1 and 8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2 and 7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...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   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and  </a:t>
            </a:r>
            <a:r>
              <a:rPr kumimoji="0"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 </a:t>
            </a:r>
            <a:r>
              <a:rPr kumimoji="0"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kumimoji="0"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Stop when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 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/ 2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endParaRPr kumimoji="0" lang="en-US" sz="16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433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EDFFEFB-C40C-E14F-BD59-EC250AEBA939}"/>
              </a:ext>
            </a:extLst>
          </p:cNvPr>
          <p:cNvGrpSpPr/>
          <p:nvPr/>
        </p:nvGrpSpPr>
        <p:grpSpPr>
          <a:xfrm>
            <a:off x="6149449" y="4252956"/>
            <a:ext cx="2894190" cy="1542536"/>
            <a:chOff x="5943639" y="2676848"/>
            <a:chExt cx="2894190" cy="15425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FCC939-E1A8-4740-915A-3FA38C343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49" t="43187" r="23635" b="45352"/>
            <a:stretch/>
          </p:blipFill>
          <p:spPr>
            <a:xfrm>
              <a:off x="5975646" y="3373608"/>
              <a:ext cx="2862183" cy="84577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33AAB4-0D6E-3448-8CA6-FD95A250A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49" t="30819" r="23635" b="62920"/>
            <a:stretch/>
          </p:blipFill>
          <p:spPr>
            <a:xfrm>
              <a:off x="5943639" y="2676848"/>
              <a:ext cx="2862183" cy="46201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EDEC6B-A468-2246-8320-D6BEE3F2E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49" t="36023" r="23635" b="56813"/>
            <a:stretch/>
          </p:blipFill>
          <p:spPr>
            <a:xfrm>
              <a:off x="5943639" y="3026393"/>
              <a:ext cx="2862183" cy="528655"/>
            </a:xfrm>
            <a:prstGeom prst="rect">
              <a:avLst/>
            </a:prstGeom>
          </p:spPr>
        </p:pic>
      </p:grp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7591" y="828362"/>
            <a:ext cx="5709126" cy="45442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0" bIns="262800" anchor="t" anchorCtr="0"/>
          <a:lstStyle/>
          <a:p>
            <a:r>
              <a:rPr lang="en-US" sz="1200" dirty="0">
                <a:latin typeface="Consolas"/>
                <a:ea typeface="Monaco"/>
                <a:cs typeface="Consolas"/>
              </a:rPr>
              <a:t>public class Palindrome1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3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Gets the string from the user: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String s = args[0];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boolean isPalindrome = true;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int N = s.length();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int mid = N / 2;</a:t>
            </a:r>
          </a:p>
          <a:p>
            <a:pPr>
              <a:spcBef>
                <a:spcPts val="9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for</a:t>
            </a:r>
            <a:r>
              <a:rPr lang="en-US" sz="1200" dirty="0">
                <a:latin typeface="Consolas"/>
                <a:ea typeface="Monaco"/>
                <a:cs typeface="Consolas"/>
              </a:rPr>
              <a:t> (int i = 0; i &lt; mid; i++)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if (s.charAt(i) != s.charAt(N</a:t>
            </a:r>
            <a:r>
              <a:rPr lang="en-US" sz="1200" dirty="0"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/>
                <a:ea typeface="Monaco"/>
                <a:cs typeface="Consolas"/>
              </a:rPr>
              <a:t>–</a:t>
            </a:r>
            <a:r>
              <a:rPr lang="en-US" sz="1200" dirty="0"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/>
                <a:ea typeface="Monaco"/>
                <a:cs typeface="Consolas"/>
              </a:rPr>
              <a:t>1</a:t>
            </a:r>
            <a:r>
              <a:rPr lang="en-US" sz="1200" dirty="0"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/>
                <a:ea typeface="Monaco"/>
                <a:cs typeface="Consolas"/>
              </a:rPr>
              <a:t>–</a:t>
            </a:r>
            <a:r>
              <a:rPr lang="en-US" sz="1200" dirty="0"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/>
                <a:ea typeface="Monaco"/>
                <a:cs typeface="Consolas"/>
              </a:rPr>
              <a:t>i))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    isPalindrome = false;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    break; </a:t>
            </a:r>
            <a:r>
              <a:rPr lang="en-US" sz="13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Can be used to exit any for / while 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    </a:t>
            </a:r>
          </a:p>
          <a:p>
            <a:pPr>
              <a:spcBef>
                <a:spcPts val="9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if (isPalindrome)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System.out.println(s + " is a palindrome");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else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System.out.println(s + " is not a palindrome");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Palindrome revisited, using FOR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92388" y="462681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7530DE-29DD-D5BE-6458-D52F19D9B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2164" y="5067718"/>
            <a:ext cx="2639734" cy="14013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0" bIns="262800" anchor="ctr" anchorCtr="0"/>
          <a:lstStyle/>
          <a:p>
            <a:r>
              <a:rPr lang="en-US" sz="1200" dirty="0">
                <a:latin typeface="Consolas"/>
                <a:cs typeface="Consolas"/>
              </a:rPr>
              <a:t>% java Palindrome1 adam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adam is not a palindrome</a:t>
            </a:r>
          </a:p>
          <a:p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% java Palindrome1 madam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madam is a palindrome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01CD49-134C-C105-375E-DB2C09E68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693" y="765920"/>
            <a:ext cx="2544056" cy="295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        </a:t>
            </a:r>
          </a:p>
          <a:p>
            <a:pPr>
              <a:lnSpc>
                <a:spcPts val="2400"/>
              </a:lnSpc>
            </a:pP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endParaRPr kumimoji="0"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(string length =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Compare letters: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0 and 9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1 and 8</a:t>
            </a:r>
          </a:p>
          <a:p>
            <a:pPr algn="just">
              <a:lnSpc>
                <a:spcPct val="100000"/>
              </a:lnSpc>
              <a:spcBef>
                <a:spcPts val="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2 and 7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...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   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and  </a:t>
            </a:r>
            <a:r>
              <a:rPr kumimoji="0"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 </a:t>
            </a:r>
            <a:r>
              <a:rPr kumimoji="0"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kumimoji="0"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6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Stop when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 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/ 2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endParaRPr kumimoji="0" lang="en-US" sz="16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49509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for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522" y="4180510"/>
            <a:ext cx="4756026" cy="2340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6985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4698560" y="205023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6223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67260C-6694-4D67-7E32-93D0FA1F1FA9}"/>
              </a:ext>
            </a:extLst>
          </p:cNvPr>
          <p:cNvGrpSpPr/>
          <p:nvPr/>
        </p:nvGrpSpPr>
        <p:grpSpPr>
          <a:xfrm>
            <a:off x="5552966" y="617154"/>
            <a:ext cx="2308644" cy="2955162"/>
            <a:chOff x="5552966" y="617154"/>
            <a:chExt cx="2308644" cy="2955162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68E3CDF2-C09C-0E64-363A-1135EC914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2966" y="617154"/>
              <a:ext cx="1284628" cy="2955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r>
                <a:rPr kumimoji="0" lang="en-US" baseline="300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                                                          </a:t>
              </a:r>
              <a:r>
                <a:rPr kumimoji="0" lang="en-US" dirty="0">
                  <a:solidFill>
                    <a:schemeClr val="tx1"/>
                  </a:solidFill>
                </a:rPr>
                <a:t>                                                                                              </a:t>
              </a:r>
            </a:p>
            <a:p>
              <a:pPr>
                <a:lnSpc>
                  <a:spcPts val="2400"/>
                </a:lnSpc>
              </a:pPr>
              <a:r>
                <a:rPr kumimoji="0" lang="en-US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Algorithm</a:t>
              </a:r>
              <a:endPara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  <a:p>
              <a:pPr algn="just">
                <a:lnSpc>
                  <a:spcPct val="100000"/>
                </a:lnSpc>
                <a:spcBef>
                  <a:spcPts val="200"/>
                </a:spcBef>
              </a:pPr>
              <a:endParaRPr kumimoji="0" lang="en-US" sz="1600" dirty="0">
                <a:solidFill>
                  <a:schemeClr val="tx1"/>
                </a:solidFill>
                <a:latin typeface="Consolas"/>
                <a:cs typeface="Consola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FC5FD5-6B23-67AC-45AC-99F165438DA3}"/>
                </a:ext>
              </a:extLst>
            </p:cNvPr>
            <p:cNvSpPr txBox="1"/>
            <p:nvPr/>
          </p:nvSpPr>
          <p:spPr>
            <a:xfrm>
              <a:off x="5552966" y="1412247"/>
              <a:ext cx="2308644" cy="1277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kumimoji="0" lang="en-US" sz="18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for </a:t>
              </a:r>
              <a:r>
                <a:rPr kumimoji="0" lang="en-US" sz="18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i</a:t>
              </a:r>
              <a:r>
                <a:rPr kumimoji="0" lang="en-US" sz="18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= 1 , ..., </a:t>
              </a:r>
              <a:r>
                <a:rPr kumimoji="0" lang="en-US" sz="18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N</a:t>
              </a:r>
            </a:p>
            <a:p>
              <a:pPr>
                <a:spcBef>
                  <a:spcPts val="200"/>
                </a:spcBef>
              </a:pPr>
              <a:r>
                <a:rPr kumimoji="0" lang="en-US" sz="18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  for </a:t>
              </a:r>
              <a:r>
                <a:rPr kumimoji="0" lang="en-US" i="1" dirty="0">
                  <a:latin typeface="Times New Roman"/>
                  <a:cs typeface="Times New Roman"/>
                </a:rPr>
                <a:t>j</a:t>
              </a:r>
              <a:r>
                <a:rPr kumimoji="0" lang="en-US" sz="18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= 1 , ..., </a:t>
              </a:r>
              <a:r>
                <a:rPr kumimoji="0" lang="en-US" sz="18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N</a:t>
              </a:r>
            </a:p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kumimoji="0" lang="en-US" sz="18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       print (</a:t>
              </a:r>
              <a:r>
                <a:rPr kumimoji="0" lang="en-US" sz="18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i</a:t>
              </a:r>
              <a:r>
                <a:rPr kumimoji="0" lang="en-US" sz="18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* </a:t>
              </a:r>
              <a:r>
                <a:rPr kumimoji="0" lang="en-US" sz="18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j</a:t>
              </a:r>
              <a:r>
                <a:rPr kumimoji="0" lang="en-US" sz="18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)</a:t>
              </a:r>
            </a:p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kumimoji="0" lang="en-US" dirty="0">
                  <a:latin typeface="Times New Roman"/>
                  <a:cs typeface="Times New Roman"/>
                </a:rPr>
                <a:t>     newline</a:t>
              </a:r>
              <a:endParaRPr kumimoji="0" lang="en-US" sz="18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1" name="Rectangle 29">
            <a:extLst>
              <a:ext uri="{FF2B5EF4-FFF2-40B4-BE49-F238E27FC236}">
                <a16:creationId xmlns:a16="http://schemas.microsoft.com/office/drawing/2014/main" id="{82A63372-DCAF-E548-BBD7-8C6D22A2F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661" y="687884"/>
            <a:ext cx="5542724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u="sng" dirty="0">
                <a:latin typeface="Times New Roman"/>
                <a:cs typeface="Times New Roman"/>
              </a:rPr>
              <a:t>Task:</a:t>
            </a:r>
            <a:r>
              <a:rPr lang="en-US" sz="1600" dirty="0">
                <a:latin typeface="Times New Roman"/>
                <a:cs typeface="Times New Roman"/>
              </a:rPr>
              <a:t> Print a multiplication table of size </a:t>
            </a:r>
            <a:r>
              <a:rPr lang="en-US" sz="1600" i="1" dirty="0">
                <a:latin typeface="Times New Roman"/>
                <a:cs typeface="Times New Roman"/>
              </a:rPr>
              <a:t>N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E109B9-7655-6F00-80BB-714CDDE3B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13" y="1088434"/>
            <a:ext cx="4446565" cy="26685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165600" bIns="262800" anchor="t" anchorCtr="0"/>
          <a:lstStyle/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MultTable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public static void main(String[] args) {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int N = Integer.parseInt(args[0]);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endParaRPr lang="en-US" sz="1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1998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92078" y="965619"/>
            <a:ext cx="5889599" cy="3878180"/>
          </a:xfrm>
        </p:spPr>
        <p:txBody>
          <a:bodyPr>
            <a:noAutofit/>
          </a:bodyPr>
          <a:lstStyle/>
          <a:p>
            <a:pPr marL="365125" indent="-274638">
              <a:lnSpc>
                <a:spcPct val="100000"/>
              </a:lnSpc>
              <a:spcBef>
                <a:spcPts val="1800"/>
              </a:spcBef>
              <a:buClrTx/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Conditional logic: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solidFill>
                  <a:schemeClr val="tx1"/>
                </a:solidFill>
                <a:latin typeface="Consolas"/>
                <a:cs typeface="Consolas"/>
              </a:rPr>
              <a:t>if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solidFill>
                  <a:schemeClr val="tx1"/>
                </a:solidFill>
                <a:latin typeface="Consolas"/>
                <a:cs typeface="Consolas"/>
              </a:rPr>
              <a:t>switch</a:t>
            </a:r>
          </a:p>
          <a:p>
            <a:pPr marL="365125" indent="-274638">
              <a:lnSpc>
                <a:spcPct val="100000"/>
              </a:lnSpc>
              <a:spcBef>
                <a:spcPts val="2400"/>
              </a:spcBef>
              <a:buClrTx/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Strings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65125" indent="-274638">
              <a:lnSpc>
                <a:spcPct val="100000"/>
              </a:lnSpc>
              <a:spcBef>
                <a:spcPts val="2400"/>
              </a:spcBef>
              <a:buClrTx/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Iterative logic: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latin typeface="Consolas"/>
                <a:cs typeface="Consolas"/>
              </a:rPr>
              <a:t>while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latin typeface="Consolas"/>
                <a:cs typeface="Consolas"/>
              </a:rPr>
              <a:t>for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latin typeface="Consolas"/>
                <a:cs typeface="Consolas"/>
              </a:rPr>
              <a:t>do ... while</a:t>
            </a:r>
          </a:p>
          <a:p>
            <a:pPr marL="355600" indent="-355600">
              <a:lnSpc>
                <a:spcPct val="100000"/>
              </a:lnSpc>
              <a:spcBef>
                <a:spcPts val="3000"/>
              </a:spcBef>
              <a:buClr>
                <a:srgbClr val="008000"/>
              </a:buClr>
              <a:buSzPct val="100000"/>
              <a:buFont typeface="Wingdings" charset="2"/>
              <a:buChar char="§"/>
            </a:pPr>
            <a:endParaRPr lang="en-US" sz="2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</p:txBody>
      </p:sp>
      <p:sp>
        <p:nvSpPr>
          <p:cNvPr id="3" name="Right Arrow 2"/>
          <p:cNvSpPr/>
          <p:nvPr/>
        </p:nvSpPr>
        <p:spPr bwMode="auto">
          <a:xfrm>
            <a:off x="943428" y="3692434"/>
            <a:ext cx="464457" cy="377371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20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ChangeArrowheads="1"/>
          </p:cNvSpPr>
          <p:nvPr/>
        </p:nvSpPr>
        <p:spPr bwMode="auto">
          <a:xfrm>
            <a:off x="631613" y="1088434"/>
            <a:ext cx="4446565" cy="26685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165600" bIns="262800" anchor="t" anchorCtr="0"/>
          <a:lstStyle/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MultTable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public static void main(String[] args) {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int N = Integer.parseInt(args[0]);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for</a:t>
            </a:r>
            <a:r>
              <a:rPr lang="en-US" sz="1200" dirty="0">
                <a:latin typeface="Consolas"/>
                <a:ea typeface="Monaco"/>
                <a:cs typeface="Consolas"/>
              </a:rPr>
              <a:t> (int i = 1 ; i &lt;= N ; i++)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for</a:t>
            </a:r>
            <a:r>
              <a:rPr lang="en-US" sz="1200" dirty="0">
                <a:latin typeface="Consolas"/>
                <a:ea typeface="Monaco"/>
                <a:cs typeface="Consolas"/>
              </a:rPr>
              <a:t> (int j = 1 ; j &lt;= N ; j++)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    System.out.print("  " + i * j);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System.out.println();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}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830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for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522" y="4180510"/>
            <a:ext cx="4756026" cy="2340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6985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4698560" y="205023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6223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C317C-56A3-08BA-FCC0-2B109EC5B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92" t="50091" r="52831" b="36945"/>
          <a:stretch/>
        </p:blipFill>
        <p:spPr>
          <a:xfrm>
            <a:off x="631613" y="4157516"/>
            <a:ext cx="3001017" cy="1373313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68E3CDF2-C09C-0E64-363A-1135EC914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2966" y="617154"/>
            <a:ext cx="1284628" cy="295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        </a:t>
            </a:r>
          </a:p>
          <a:p>
            <a:pPr>
              <a:lnSpc>
                <a:spcPts val="2400"/>
              </a:lnSpc>
            </a:pPr>
            <a:r>
              <a:rPr kumimoji="0"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endParaRPr kumimoji="0"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endParaRPr kumimoji="0" lang="en-US" sz="16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FC5FD5-6B23-67AC-45AC-99F165438DA3}"/>
              </a:ext>
            </a:extLst>
          </p:cNvPr>
          <p:cNvSpPr txBox="1"/>
          <p:nvPr/>
        </p:nvSpPr>
        <p:spPr>
          <a:xfrm>
            <a:off x="5552966" y="1412247"/>
            <a:ext cx="2308644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for </a:t>
            </a:r>
            <a:r>
              <a:rPr kumimoji="0" lang="en-US" sz="18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= 1 , ..., </a:t>
            </a:r>
            <a:r>
              <a:rPr kumimoji="0" lang="en-US" sz="18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</a:p>
          <a:p>
            <a:pPr>
              <a:spcBef>
                <a:spcPts val="200"/>
              </a:spcBef>
            </a:pPr>
            <a:r>
              <a:rPr kumimoji="0"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    for </a:t>
            </a:r>
            <a:r>
              <a:rPr kumimoji="0" lang="en-US" i="1" dirty="0">
                <a:latin typeface="Times New Roman"/>
                <a:cs typeface="Times New Roman"/>
              </a:rPr>
              <a:t>j</a:t>
            </a:r>
            <a:r>
              <a:rPr kumimoji="0"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= 1 , ..., </a:t>
            </a:r>
            <a:r>
              <a:rPr kumimoji="0" lang="en-US" sz="18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         print (</a:t>
            </a:r>
            <a:r>
              <a:rPr kumimoji="0" lang="en-US" sz="18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* </a:t>
            </a:r>
            <a:r>
              <a:rPr kumimoji="0" lang="en-US" sz="1800" i="1" dirty="0">
                <a:solidFill>
                  <a:schemeClr val="tx1"/>
                </a:solidFill>
                <a:latin typeface="Times New Roman"/>
                <a:cs typeface="Times New Roman"/>
              </a:rPr>
              <a:t>j</a:t>
            </a:r>
            <a:r>
              <a:rPr kumimoji="0"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dirty="0">
                <a:latin typeface="Times New Roman"/>
                <a:cs typeface="Times New Roman"/>
              </a:rPr>
              <a:t>     newline</a:t>
            </a:r>
            <a:endParaRPr kumimoji="0" lang="en-US"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29">
            <a:extLst>
              <a:ext uri="{FF2B5EF4-FFF2-40B4-BE49-F238E27FC236}">
                <a16:creationId xmlns:a16="http://schemas.microsoft.com/office/drawing/2014/main" id="{C837EBF4-3513-D909-7CB9-130A29CC2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661" y="687884"/>
            <a:ext cx="5542724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u="sng" dirty="0">
                <a:latin typeface="Times New Roman"/>
                <a:cs typeface="Times New Roman"/>
              </a:rPr>
              <a:t>Task:</a:t>
            </a:r>
            <a:r>
              <a:rPr lang="en-US" sz="1600" dirty="0">
                <a:latin typeface="Times New Roman"/>
                <a:cs typeface="Times New Roman"/>
              </a:rPr>
              <a:t> Print a multiplication table of size </a:t>
            </a:r>
            <a:r>
              <a:rPr lang="en-US" sz="1600" i="1" dirty="0">
                <a:latin typeface="Times New Roman"/>
                <a:cs typeface="Times New Roman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62057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92078" y="965619"/>
            <a:ext cx="5889599" cy="3878180"/>
          </a:xfrm>
        </p:spPr>
        <p:txBody>
          <a:bodyPr>
            <a:noAutofit/>
          </a:bodyPr>
          <a:lstStyle/>
          <a:p>
            <a:pPr marL="365125" indent="-274638">
              <a:lnSpc>
                <a:spcPct val="100000"/>
              </a:lnSpc>
              <a:spcBef>
                <a:spcPts val="1800"/>
              </a:spcBef>
              <a:buClrTx/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Conditional logic: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solidFill>
                  <a:schemeClr val="tx1"/>
                </a:solidFill>
                <a:latin typeface="Consolas"/>
                <a:cs typeface="Consolas"/>
              </a:rPr>
              <a:t>if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solidFill>
                  <a:schemeClr val="tx1"/>
                </a:solidFill>
                <a:latin typeface="Consolas"/>
                <a:cs typeface="Consolas"/>
              </a:rPr>
              <a:t>switch</a:t>
            </a:r>
          </a:p>
          <a:p>
            <a:pPr marL="365125" indent="-274638">
              <a:lnSpc>
                <a:spcPct val="100000"/>
              </a:lnSpc>
              <a:spcBef>
                <a:spcPts val="2400"/>
              </a:spcBef>
              <a:buClrTx/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Strings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65125" indent="-274638">
              <a:lnSpc>
                <a:spcPct val="100000"/>
              </a:lnSpc>
              <a:spcBef>
                <a:spcPts val="2400"/>
              </a:spcBef>
              <a:buClrTx/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Iterative logic: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latin typeface="Consolas"/>
                <a:cs typeface="Consolas"/>
              </a:rPr>
              <a:t>while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latin typeface="Consolas"/>
                <a:cs typeface="Consolas"/>
              </a:rPr>
              <a:t>for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latin typeface="Consolas"/>
                <a:cs typeface="Consolas"/>
              </a:rPr>
              <a:t>do ... while</a:t>
            </a:r>
          </a:p>
          <a:p>
            <a:pPr marL="355600" indent="-355600">
              <a:lnSpc>
                <a:spcPct val="100000"/>
              </a:lnSpc>
              <a:spcBef>
                <a:spcPts val="3000"/>
              </a:spcBef>
              <a:buClr>
                <a:srgbClr val="008000"/>
              </a:buClr>
              <a:buSzPct val="100000"/>
              <a:buFont typeface="Wingdings" charset="2"/>
              <a:buChar char="§"/>
            </a:pPr>
            <a:endParaRPr lang="en-US" sz="2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</p:txBody>
      </p:sp>
      <p:sp>
        <p:nvSpPr>
          <p:cNvPr id="3" name="Right Arrow 2"/>
          <p:cNvSpPr/>
          <p:nvPr/>
        </p:nvSpPr>
        <p:spPr bwMode="auto">
          <a:xfrm>
            <a:off x="943428" y="4032068"/>
            <a:ext cx="464457" cy="377371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334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Do-While </a:t>
            </a:r>
            <a:r>
              <a:rPr lang="en-US" sz="1600" dirty="0">
                <a:ea typeface="ＭＳ Ｐゴシック" charset="-128"/>
                <a:cs typeface="ＭＳ Ｐゴシック" charset="-128"/>
              </a:rPr>
              <a:t>(by example)</a:t>
            </a: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577225" y="3064454"/>
            <a:ext cx="3849810" cy="200641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08000" rIns="0" bIns="72000" anchor="t" anchorCtr="0"/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do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200" dirty="0">
                <a:solidFill>
                  <a:srgbClr val="006600"/>
                </a:solidFill>
                <a:latin typeface="Consolas"/>
                <a:cs typeface="Consolas"/>
              </a:rPr>
              <a:t>// </a:t>
            </a:r>
            <a:r>
              <a:rPr lang="en-US" sz="14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Generates random x and y, each in [-1,1</a:t>
            </a:r>
            <a:r>
              <a:rPr lang="he-IL" sz="14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400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x = 2.0 * Math.random() – 1.0;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y = 2.0 * Math.random() – 1.0;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 while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(x * x + y * y &gt; 1.0);</a:t>
            </a:r>
          </a:p>
          <a:p>
            <a:pPr>
              <a:spcBef>
                <a:spcPts val="1000"/>
              </a:spcBef>
            </a:pPr>
            <a:r>
              <a:rPr lang="en-US" sz="1200" dirty="0">
                <a:solidFill>
                  <a:srgbClr val="006600"/>
                </a:solidFill>
                <a:latin typeface="Consolas"/>
                <a:cs typeface="Consolas"/>
              </a:rPr>
              <a:t>// </a:t>
            </a:r>
            <a:r>
              <a:rPr lang="en-US" sz="14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(x,y) is inside the circle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3308088" y="5723695"/>
            <a:ext cx="32277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8" name="Rectangle 16"/>
          <p:cNvSpPr>
            <a:spLocks noChangeArrowheads="1"/>
          </p:cNvSpPr>
          <p:nvPr/>
        </p:nvSpPr>
        <p:spPr bwMode="auto">
          <a:xfrm>
            <a:off x="3308088" y="5752270"/>
            <a:ext cx="32277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3227393" y="5723695"/>
            <a:ext cx="32277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Rectangle 6"/>
          <p:cNvSpPr txBox="1">
            <a:spLocks noChangeArrowheads="1"/>
          </p:cNvSpPr>
          <p:nvPr/>
        </p:nvSpPr>
        <p:spPr bwMode="auto">
          <a:xfrm>
            <a:off x="485860" y="5242319"/>
            <a:ext cx="4575734" cy="123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</a:pPr>
            <a:r>
              <a:rPr kumimoji="0"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Technical observation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</a:pP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A </a:t>
            </a:r>
            <a:r>
              <a:rPr kumimoji="0" lang="en-US" sz="1400" dirty="0">
                <a:solidFill>
                  <a:schemeClr val="tx1"/>
                </a:solidFill>
                <a:latin typeface="Consolas"/>
                <a:cs typeface="Consolas"/>
              </a:rPr>
              <a:t>while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loop executes 0 or more iterations;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</a:pP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A </a:t>
            </a:r>
            <a:r>
              <a:rPr kumimoji="0" lang="en-US" sz="1400" dirty="0">
                <a:solidFill>
                  <a:schemeClr val="tx1"/>
                </a:solidFill>
                <a:latin typeface="Consolas"/>
                <a:cs typeface="Consolas"/>
              </a:rPr>
              <a:t>do-while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loop executes 1 or more iterations.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8AF7C724-B71F-4F45-A794-188E6FCEC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24" y="1573303"/>
            <a:ext cx="4838115" cy="143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8000"/>
              </a:buClr>
              <a:buSzPct val="100000"/>
            </a:pPr>
            <a:r>
              <a:rPr kumimoji="0"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(rejection method):</a:t>
            </a:r>
            <a:endParaRPr kumimoji="0"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Generate a random point inside the unit square;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If the point is inside the unit circle, we’re done;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Else, keep trying.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8000"/>
              </a:buClr>
              <a:buSzPct val="100000"/>
            </a:pPr>
            <a:endParaRPr kumimoji="0"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B95EFA-652E-6647-B6DD-0BE9E1413161}"/>
              </a:ext>
            </a:extLst>
          </p:cNvPr>
          <p:cNvGrpSpPr/>
          <p:nvPr/>
        </p:nvGrpSpPr>
        <p:grpSpPr>
          <a:xfrm>
            <a:off x="5521531" y="3323330"/>
            <a:ext cx="3390648" cy="1805664"/>
            <a:chOff x="5521531" y="3323330"/>
            <a:chExt cx="3390648" cy="1805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6"/>
                <p:cNvSpPr txBox="1">
                  <a:spLocks noChangeArrowheads="1"/>
                </p:cNvSpPr>
                <p:nvPr/>
              </p:nvSpPr>
              <p:spPr bwMode="auto">
                <a:xfrm>
                  <a:off x="5541304" y="3685436"/>
                  <a:ext cx="3370875" cy="526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2075" tIns="46038" rIns="92075" bIns="46038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3399"/>
                    </a:buClr>
                    <a:buSzPct val="50000"/>
                    <a:buFont typeface="Monotype Sorts" charset="2"/>
                    <a:defRPr kumimoji="1">
                      <a:solidFill>
                        <a:srgbClr val="003399"/>
                      </a:solidFill>
                      <a:latin typeface="+mn-lt"/>
                      <a:ea typeface="ＭＳ Ｐゴシック" charset="-128"/>
                      <a:cs typeface="ＭＳ Ｐゴシック" charset="-128"/>
                    </a:defRPr>
                  </a:lvl1pPr>
                  <a:lvl2pPr marL="346075" indent="-231775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5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2pPr>
                  <a:lvl3pPr marL="627063" indent="-166688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8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3pPr>
                  <a:lvl4pPr marL="1147763" indent="-40481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Font typeface="Wingdings" charset="2"/>
                    <a:buChar char="!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4pPr>
                  <a:lvl5pPr marL="15398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5pPr>
                  <a:lvl6pPr marL="19970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6pPr>
                  <a:lvl7pPr marL="24542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7pPr>
                  <a:lvl8pPr marL="29114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8pPr>
                  <a:lvl9pPr marL="33686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9pPr>
                </a:lstStyle>
                <a:p>
                  <a:pPr marL="0" indent="0">
                    <a:spcAft>
                      <a:spcPts val="600"/>
                    </a:spcAft>
                    <a:buClr>
                      <a:srgbClr val="008000"/>
                    </a:buClr>
                    <a:buSzPct val="100000"/>
                  </a:pPr>
                  <a:r>
                    <a:rPr kumimoji="0" lang="en-US" sz="1600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Circle outline equation: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kumimoji="0"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 </m:t>
                          </m:r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𝑥</m:t>
                          </m:r>
                        </m:e>
                        <m:sup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p>
                      </m:sSup>
                      <m:r>
                        <a:rPr kumimoji="0"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r>
                        <a:rPr kumimoji="0"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a:rPr kumimoji="0"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sSup>
                        <m:sSupPr>
                          <m:ctrlP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𝑦</m:t>
                          </m:r>
                        </m:e>
                        <m:sup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p>
                      </m:sSup>
                      <m:r>
                        <a:rPr kumimoji="0"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sSup>
                        <m:sSupPr>
                          <m:ctrlP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kumimoji="0"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𝑟</m:t>
                          </m:r>
                        </m:e>
                        <m:sup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6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46" name="Rectangl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41304" y="3685436"/>
                  <a:ext cx="3370875" cy="526650"/>
                </a:xfrm>
                <a:prstGeom prst="rect">
                  <a:avLst/>
                </a:prstGeom>
                <a:blipFill>
                  <a:blip r:embed="rId3"/>
                  <a:stretch>
                    <a:fillRect l="-1128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6">
                  <a:extLst>
                    <a:ext uri="{FF2B5EF4-FFF2-40B4-BE49-F238E27FC236}">
                      <a16:creationId xmlns:a16="http://schemas.microsoft.com/office/drawing/2014/main" id="{57E9DA29-8143-AB4B-BD47-6D3B428F02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541305" y="4096304"/>
                  <a:ext cx="3186444" cy="10326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2075" tIns="46038" rIns="92075" bIns="46038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3399"/>
                    </a:buClr>
                    <a:buSzPct val="50000"/>
                    <a:buFont typeface="Monotype Sorts" charset="2"/>
                    <a:defRPr kumimoji="1">
                      <a:solidFill>
                        <a:srgbClr val="003399"/>
                      </a:solidFill>
                      <a:latin typeface="+mn-lt"/>
                      <a:ea typeface="ＭＳ Ｐゴシック" charset="-128"/>
                      <a:cs typeface="ＭＳ Ｐゴシック" charset="-128"/>
                    </a:defRPr>
                  </a:lvl1pPr>
                  <a:lvl2pPr marL="346075" indent="-231775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5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2pPr>
                  <a:lvl3pPr marL="627063" indent="-166688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8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3pPr>
                  <a:lvl4pPr marL="1147763" indent="-40481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Font typeface="Wingdings" charset="2"/>
                    <a:buChar char="!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4pPr>
                  <a:lvl5pPr marL="15398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5pPr>
                  <a:lvl6pPr marL="19970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6pPr>
                  <a:lvl7pPr marL="24542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7pPr>
                  <a:lvl8pPr marL="29114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8pPr>
                  <a:lvl9pPr marL="33686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9pPr>
                </a:lstStyle>
                <a:p>
                  <a:pPr marL="0" indent="0">
                    <a:spcAft>
                      <a:spcPts val="0"/>
                    </a:spcAft>
                    <a:buClr>
                      <a:srgbClr val="008000"/>
                    </a:buClr>
                    <a:buSzPct val="100000"/>
                  </a:pPr>
                  <a:r>
                    <a:rPr kumimoji="0" lang="en-US" sz="1600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Rule: Point (</a:t>
                  </a:r>
                  <a:r>
                    <a:rPr kumimoji="0" lang="en-US" sz="1600" i="1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sz="1600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,</a:t>
                  </a:r>
                  <a:r>
                    <a:rPr kumimoji="0" lang="en-US" sz="1600" i="1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y</a:t>
                  </a:r>
                  <a:r>
                    <a:rPr kumimoji="0" lang="en-US" sz="1600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) is inside the circle</a:t>
                  </a:r>
                  <a:br>
                    <a:rPr kumimoji="0" lang="en-US" sz="1600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</a:br>
                  <a:r>
                    <a:rPr kumimoji="0" lang="en-US" sz="1600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          iff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kumimoji="0"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 </m:t>
                          </m:r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𝑥</m:t>
                          </m:r>
                        </m:e>
                        <m:sup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p>
                      </m:sSup>
                      <m:r>
                        <a:rPr kumimoji="0"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r>
                        <a:rPr kumimoji="0"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a:rPr kumimoji="0"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sSup>
                        <m:sSupPr>
                          <m:ctrlP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𝑦</m:t>
                          </m:r>
                        </m:e>
                        <m:sup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p>
                      </m:sSup>
                      <m:r>
                        <a:rPr kumimoji="0"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≤</m:t>
                      </m:r>
                      <m:sSup>
                        <m:sSupPr>
                          <m:ctrlP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𝑟</m:t>
                          </m:r>
                        </m:e>
                        <m:sup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6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4" name="Rectangle 6">
                  <a:extLst>
                    <a:ext uri="{FF2B5EF4-FFF2-40B4-BE49-F238E27FC236}">
                      <a16:creationId xmlns:a16="http://schemas.microsoft.com/office/drawing/2014/main" id="{57E9DA29-8143-AB4B-BD47-6D3B428F02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41305" y="4096304"/>
                  <a:ext cx="3186444" cy="1032690"/>
                </a:xfrm>
                <a:prstGeom prst="rect">
                  <a:avLst/>
                </a:prstGeom>
                <a:blipFill>
                  <a:blip r:embed="rId4"/>
                  <a:stretch>
                    <a:fillRect l="-119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DCF08F5B-ED28-0D42-9CB6-B78520BE44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1531" y="3323330"/>
              <a:ext cx="3186444" cy="526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spcAft>
                  <a:spcPts val="600"/>
                </a:spcAft>
                <a:buClr>
                  <a:srgbClr val="008000"/>
                </a:buClr>
                <a:buSzPct val="100000"/>
              </a:pPr>
              <a:r>
                <a:rPr kumimoji="0" lang="en-US" sz="1600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Geometry: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EAE18B5-DAB3-0847-B294-5E854DF22AF9}"/>
              </a:ext>
            </a:extLst>
          </p:cNvPr>
          <p:cNvGrpSpPr/>
          <p:nvPr/>
        </p:nvGrpSpPr>
        <p:grpSpPr>
          <a:xfrm>
            <a:off x="627132" y="572286"/>
            <a:ext cx="8455862" cy="2542658"/>
            <a:chOff x="627132" y="694947"/>
            <a:chExt cx="8455862" cy="25426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92779AF-DEAB-D44D-86F0-3CC00725A1A7}"/>
                </a:ext>
              </a:extLst>
            </p:cNvPr>
            <p:cNvGrpSpPr/>
            <p:nvPr/>
          </p:nvGrpSpPr>
          <p:grpSpPr>
            <a:xfrm>
              <a:off x="6302396" y="789225"/>
              <a:ext cx="2780598" cy="2448380"/>
              <a:chOff x="5828537" y="2654292"/>
              <a:chExt cx="2780598" cy="2448380"/>
            </a:xfrm>
          </p:grpSpPr>
          <p:pic>
            <p:nvPicPr>
              <p:cNvPr id="23" name="Picture 22" descr="Picture 22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8537" y="2654292"/>
                <a:ext cx="2780598" cy="2307373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FE5848-81B6-024E-BF6F-3717C48FC953}"/>
                  </a:ext>
                </a:extLst>
              </p:cNvPr>
              <p:cNvSpPr txBox="1"/>
              <p:nvPr/>
            </p:nvSpPr>
            <p:spPr>
              <a:xfrm>
                <a:off x="5874524" y="4794895"/>
                <a:ext cx="1008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(-1,-1)</a:t>
                </a:r>
              </a:p>
            </p:txBody>
          </p:sp>
        </p:grpSp>
        <p:sp>
          <p:nvSpPr>
            <p:cNvPr id="38" name="Rectangle 6"/>
            <p:cNvSpPr txBox="1">
              <a:spLocks noChangeArrowheads="1"/>
            </p:cNvSpPr>
            <p:nvPr/>
          </p:nvSpPr>
          <p:spPr bwMode="auto">
            <a:xfrm>
              <a:off x="627132" y="863561"/>
              <a:ext cx="5461727" cy="8035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000"/>
                </a:buClr>
                <a:buSzPct val="100000"/>
              </a:pPr>
              <a:r>
                <a:rPr kumimoji="0" lang="en-US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Task:</a:t>
              </a: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</a:t>
              </a: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Given: A unit circle (</a:t>
              </a:r>
              <a:r>
                <a:rPr kumimoji="0"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r</a:t>
              </a: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= 1) centered at (0</a:t>
              </a:r>
              <a:r>
                <a:rPr kumimoji="0"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,</a:t>
              </a:r>
              <a:r>
                <a:rPr kumimoji="0"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0);</a:t>
              </a:r>
            </a:p>
            <a:p>
              <a:pPr marL="0" indent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000"/>
                </a:buClr>
                <a:buSzPct val="100000"/>
              </a:pP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          Generate a random point (</a:t>
              </a:r>
              <a:r>
                <a:rPr kumimoji="0"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x</a:t>
              </a:r>
              <a:r>
                <a:rPr kumimoji="0" lang="en-US" sz="12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,</a:t>
              </a:r>
              <a:r>
                <a:rPr kumimoji="0"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y</a:t>
              </a: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) inside the circle.</a:t>
              </a:r>
              <a:endParaRPr kumimoji="0"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4646304-AABF-3448-B885-5BD4B58C15E9}"/>
                    </a:ext>
                  </a:extLst>
                </p:cNvPr>
                <p:cNvSpPr txBox="1"/>
                <p:nvPr/>
              </p:nvSpPr>
              <p:spPr>
                <a:xfrm>
                  <a:off x="6951286" y="1617147"/>
                  <a:ext cx="1008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4646304-AABF-3448-B885-5BD4B58C1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1286" y="1617147"/>
                  <a:ext cx="1008898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086360-7711-864E-B064-D2632C766C93}"/>
                </a:ext>
              </a:extLst>
            </p:cNvPr>
            <p:cNvSpPr txBox="1"/>
            <p:nvPr/>
          </p:nvSpPr>
          <p:spPr>
            <a:xfrm>
              <a:off x="8156260" y="694947"/>
              <a:ext cx="807435" cy="50311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b" anchorCtr="0">
              <a:no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(1,1)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657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0" name="Rectangle 5"/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r>
              <a:rPr lang="en-US" sz="1400" dirty="0">
                <a:latin typeface="Arial"/>
                <a:cs typeface="Arial"/>
              </a:rPr>
              <a:t>Introduction to Computer Science</a:t>
            </a:r>
          </a:p>
          <a:p>
            <a:pPr algn="l">
              <a:defRPr/>
            </a:pPr>
            <a:r>
              <a:rPr lang="en-US" sz="1400" dirty="0">
                <a:latin typeface="Arial"/>
                <a:cs typeface="Arial"/>
              </a:rPr>
              <a:t>Shimon Schocken</a:t>
            </a:r>
          </a:p>
          <a:p>
            <a:pPr algn="l">
              <a:defRPr/>
            </a:pPr>
            <a:r>
              <a:rPr lang="en-US" sz="1400" dirty="0">
                <a:latin typeface="Arial"/>
                <a:cs typeface="Arial"/>
              </a:rPr>
              <a:t>IDC Herzliya</a:t>
            </a:r>
          </a:p>
        </p:txBody>
      </p:sp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1447800" y="17526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2-2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7791" y="2295137"/>
            <a:ext cx="7244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dirty="0">
                <a:latin typeface="Times New Roman"/>
                <a:cs typeface="Times New Roman"/>
              </a:rPr>
              <a:t>Numeral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1BB5C-26A8-E24B-9329-F7025CC6D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77" y="2925980"/>
            <a:ext cx="4169444" cy="24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23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Numeral systems</a:t>
            </a:r>
            <a:endParaRPr kumimoji="0" lang="en-US" dirty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C06EB6-5FF6-6F46-A2A9-14EDC57FA80E}"/>
              </a:ext>
            </a:extLst>
          </p:cNvPr>
          <p:cNvGrpSpPr/>
          <p:nvPr/>
        </p:nvGrpSpPr>
        <p:grpSpPr>
          <a:xfrm>
            <a:off x="2433894" y="780426"/>
            <a:ext cx="5595681" cy="1430094"/>
            <a:chOff x="2452376" y="973821"/>
            <a:chExt cx="5595681" cy="143009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F29B1E3-E483-5842-AE76-F6CE0863A3ED}"/>
                </a:ext>
              </a:extLst>
            </p:cNvPr>
            <p:cNvGrpSpPr/>
            <p:nvPr/>
          </p:nvGrpSpPr>
          <p:grpSpPr>
            <a:xfrm>
              <a:off x="2452376" y="973821"/>
              <a:ext cx="3517640" cy="1430094"/>
              <a:chOff x="1019908" y="1032831"/>
              <a:chExt cx="3517640" cy="1430094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3FFBDDB-D182-D540-8931-0C3D03881DB3}"/>
                  </a:ext>
                </a:extLst>
              </p:cNvPr>
              <p:cNvGrpSpPr/>
              <p:nvPr/>
            </p:nvGrpSpPr>
            <p:grpSpPr>
              <a:xfrm>
                <a:off x="1019908" y="1032831"/>
                <a:ext cx="3236190" cy="1430094"/>
                <a:chOff x="1456865" y="1095247"/>
                <a:chExt cx="5963202" cy="2872714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D670DFF5-F1F3-5741-9C21-60B96BB9B2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1482482" y="1521606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E39B7236-87D8-114A-8107-A5D9ABBD63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6839" y="2010448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FC8945F3-A831-BA4D-8129-75BE27656D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2345410" y="1389065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777E897B-E5DD-E54C-811E-295470A7B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1456865" y="2191112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433E89F-A096-8847-99A7-706A2587D5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5459" y="2010448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A6C9AD7-AF0D-7D44-AD4F-17C40C75E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3480854" y="1227788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EFC51047-B195-194D-B32F-CAE07ABC8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15211" y="1716630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B1E36BEB-5C2F-1D46-B859-77B1BBA0F1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4343782" y="1095247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4767B29F-F8C2-9D47-8625-6BF99740D4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3455237" y="1897294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A1DA32E8-7003-934F-A027-5CFDCFE10F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53831" y="1716630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79F4B455-B98C-A741-98AA-8B27F3DA92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5732670" y="1309696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7983BE0F-9674-7640-B48E-BD1573CCAF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67027" y="1798538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106995D7-541E-E146-B109-4167860593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6595598" y="1177155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0CD5D434-1763-B74A-95F3-A806D4D025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5707053" y="1979202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DC8A2B86-4D71-1747-BAAB-2A4639F33C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05647" y="1798538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DB0E51BA-D24F-6A44-AA81-C583D3C0F3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2317853" y="2837673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4E30F1C0-1CAC-C949-B271-533A6D15E8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52210" y="3326515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CA12649B-93CB-B943-89A4-0B5F247AB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3180781" y="2705132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4A41CEC-42D6-7D47-B027-87D808C5D6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1693667" y="2977633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76517ACD-3212-A64E-90A8-836A6E7178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90830" y="3326515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6C4A9508-C35A-FB4C-9BBD-D50E2E18F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4490181" y="2677072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866F614E-1160-0E46-BC09-FF36AA368F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24538" y="3165914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70D8D81B-E58D-F24E-BD53-2A576B2CCC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5353109" y="2544531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AF97A6AF-C558-E544-9DDA-82A9F86EE8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4464564" y="3346578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B2AE5499-5D96-A94E-BC11-D657396D79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63158" y="3165914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2AB34266-BB90-FC4D-9337-23784809F1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33008" y="2433344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938D9E47-A94B-6E42-9ECA-D7CE86B141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3965" y="1095247"/>
                  <a:ext cx="414420" cy="612718"/>
                </a:xfrm>
                <a:prstGeom prst="rect">
                  <a:avLst/>
                </a:prstGeom>
              </p:spPr>
            </p:pic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EB376A-9A5A-8444-B5AC-7575C39FAB37}"/>
                  </a:ext>
                </a:extLst>
              </p:cNvPr>
              <p:cNvSpPr txBox="1"/>
              <p:nvPr/>
            </p:nvSpPr>
            <p:spPr>
              <a:xfrm>
                <a:off x="3661861" y="1660249"/>
                <a:ext cx="8756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/>
                  <a:t>...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009CA27-3A6A-4043-95A4-1CF9AB2B6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4238902" y="1782850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005CE95-99A1-F141-AE8C-75EC5F2FD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7903" y="2085722"/>
                <a:ext cx="224903" cy="305023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82C52E-5715-BA45-A002-4106A12D7C0C}"/>
                </a:ext>
              </a:extLst>
            </p:cNvPr>
            <p:cNvSpPr/>
            <p:nvPr/>
          </p:nvSpPr>
          <p:spPr>
            <a:xfrm>
              <a:off x="6265607" y="1429426"/>
              <a:ext cx="17824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Twenty seven goats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4114FA-55D3-E64A-861C-849A42FF7422}"/>
              </a:ext>
            </a:extLst>
          </p:cNvPr>
          <p:cNvGrpSpPr/>
          <p:nvPr/>
        </p:nvGrpSpPr>
        <p:grpSpPr>
          <a:xfrm>
            <a:off x="1549569" y="2774643"/>
            <a:ext cx="4103724" cy="408091"/>
            <a:chOff x="1549569" y="2774643"/>
            <a:chExt cx="4103724" cy="408091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ED4247A-CA20-6D44-81C1-7490EC123BD2}"/>
                </a:ext>
              </a:extLst>
            </p:cNvPr>
            <p:cNvGrpSpPr/>
            <p:nvPr/>
          </p:nvGrpSpPr>
          <p:grpSpPr>
            <a:xfrm>
              <a:off x="2595420" y="2801566"/>
              <a:ext cx="467055" cy="297036"/>
              <a:chOff x="4987767" y="4076470"/>
              <a:chExt cx="658898" cy="341382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BE988669-5AF3-6148-9C29-A3DAFAEB4BF6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D23A276A-D065-B94E-95F7-E175809D3EB9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D846E564-2375-BF43-A451-4E270A23F570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C08D75DD-230F-5D4F-B265-3C7912128207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256F2184-F4C9-404C-907C-C1B45CDEC776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B2F48A3-DB1C-6D4F-B58B-67638FD55F3F}"/>
                </a:ext>
              </a:extLst>
            </p:cNvPr>
            <p:cNvGrpSpPr/>
            <p:nvPr/>
          </p:nvGrpSpPr>
          <p:grpSpPr>
            <a:xfrm>
              <a:off x="3188326" y="2801567"/>
              <a:ext cx="467055" cy="297036"/>
              <a:chOff x="4987767" y="4076470"/>
              <a:chExt cx="658898" cy="341382"/>
            </a:xfrm>
          </p:grpSpPr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5677D134-4526-F94E-BCEB-3B082596585F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28EC8BFC-CCFC-3044-B3DC-AAD9E042070D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4C7C028A-30AC-E940-BC42-92D7AEEC25BA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5D74815-8175-544B-97EE-E238B6B787ED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550D1FE5-375C-5F47-A431-C8E0758456FD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9EA655C-AC57-A647-B6D6-2E87E43AB452}"/>
                </a:ext>
              </a:extLst>
            </p:cNvPr>
            <p:cNvGrpSpPr/>
            <p:nvPr/>
          </p:nvGrpSpPr>
          <p:grpSpPr>
            <a:xfrm>
              <a:off x="5523853" y="2774643"/>
              <a:ext cx="129440" cy="290294"/>
              <a:chOff x="5404547" y="2801566"/>
              <a:chExt cx="129440" cy="29029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283BBE38-DB79-1B4C-AFCE-381790934109}"/>
                  </a:ext>
                </a:extLst>
              </p:cNvPr>
              <p:cNvSpPr/>
              <p:nvPr/>
            </p:nvSpPr>
            <p:spPr>
              <a:xfrm>
                <a:off x="5404547" y="2801566"/>
                <a:ext cx="17870" cy="290294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7AC7211C-C2EB-D344-9AE8-8202E9CEC0FA}"/>
                  </a:ext>
                </a:extLst>
              </p:cNvPr>
              <p:cNvSpPr/>
              <p:nvPr/>
            </p:nvSpPr>
            <p:spPr>
              <a:xfrm>
                <a:off x="5516117" y="2801566"/>
                <a:ext cx="17870" cy="290294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</p:grpSp>
        <p:sp>
          <p:nvSpPr>
            <p:cNvPr id="109" name="Content Placeholder 2">
              <a:extLst>
                <a:ext uri="{FF2B5EF4-FFF2-40B4-BE49-F238E27FC236}">
                  <a16:creationId xmlns:a16="http://schemas.microsoft.com/office/drawing/2014/main" id="{AD59D7A4-C188-924C-8E26-B990711E829B}"/>
                </a:ext>
              </a:extLst>
            </p:cNvPr>
            <p:cNvSpPr txBox="1">
              <a:spLocks/>
            </p:cNvSpPr>
            <p:nvPr/>
          </p:nvSpPr>
          <p:spPr>
            <a:xfrm>
              <a:off x="1549569" y="2784493"/>
              <a:ext cx="1041784" cy="3982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/>
                <a:t>Unary:</a:t>
              </a: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F477A86-B998-2749-8FA3-076204445989}"/>
                </a:ext>
              </a:extLst>
            </p:cNvPr>
            <p:cNvGrpSpPr/>
            <p:nvPr/>
          </p:nvGrpSpPr>
          <p:grpSpPr>
            <a:xfrm>
              <a:off x="3776273" y="2780841"/>
              <a:ext cx="467055" cy="297036"/>
              <a:chOff x="4987767" y="4076470"/>
              <a:chExt cx="658898" cy="341382"/>
            </a:xfrm>
          </p:grpSpPr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8A45AAFB-AA58-9244-A4ED-B15B4E0982DC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16C94003-03EA-0C4F-9C93-0BABF12D38BB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4BA5FEE5-E878-BE47-BEB0-89CB449E31B6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92142610-E9D3-2A4E-AD39-51534A06FA06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8EEE1EB9-DE3E-AF48-A453-A4E51AD3CB6C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9C7453C-2136-F546-8E1F-5C321659D44F}"/>
                </a:ext>
              </a:extLst>
            </p:cNvPr>
            <p:cNvGrpSpPr/>
            <p:nvPr/>
          </p:nvGrpSpPr>
          <p:grpSpPr>
            <a:xfrm>
              <a:off x="4369179" y="2780842"/>
              <a:ext cx="467055" cy="297036"/>
              <a:chOff x="4987767" y="4076470"/>
              <a:chExt cx="658898" cy="341382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37BE0BAC-6325-8648-8B42-F8737A237AD8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3B76BE19-0506-B946-B4C8-36533F970CCF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206E43E-7648-6344-A834-35D18EEA81F4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241570C3-D8B0-8C43-B6BF-317B1FF45CC9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BF250F78-D969-714A-9EB1-F91003158C48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8DA4C596-8EC6-A74C-BE39-04D702D81313}"/>
                </a:ext>
              </a:extLst>
            </p:cNvPr>
            <p:cNvGrpSpPr/>
            <p:nvPr/>
          </p:nvGrpSpPr>
          <p:grpSpPr>
            <a:xfrm>
              <a:off x="4951696" y="2777118"/>
              <a:ext cx="467055" cy="297036"/>
              <a:chOff x="4987767" y="4076470"/>
              <a:chExt cx="658898" cy="341382"/>
            </a:xfrm>
          </p:grpSpPr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44E9720D-349C-D34F-8A66-206C80AF7C0A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0E9D49A4-F0CD-E843-BD29-72500B67E693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917E9A8F-DD64-B045-8767-A45EC73A6F29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DF587859-D0EE-C342-B3DD-2E71E2B0A594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F9E1CF2F-C42C-C949-9A0E-5846380EF883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408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Numeral systems</a:t>
            </a:r>
            <a:endParaRPr kumimoji="0"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9D0CEE9-1C95-174C-889D-124DD66CC884}"/>
              </a:ext>
            </a:extLst>
          </p:cNvPr>
          <p:cNvSpPr/>
          <p:nvPr/>
        </p:nvSpPr>
        <p:spPr>
          <a:xfrm>
            <a:off x="6199192" y="1057484"/>
            <a:ext cx="2386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Seven 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thousands </a:t>
            </a:r>
            <a:b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fifty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b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goats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0175045-E103-CA46-8E25-3813F2EE0C32}"/>
              </a:ext>
            </a:extLst>
          </p:cNvPr>
          <p:cNvGrpSpPr/>
          <p:nvPr/>
        </p:nvGrpSpPr>
        <p:grpSpPr>
          <a:xfrm>
            <a:off x="1549569" y="2687698"/>
            <a:ext cx="4884622" cy="495036"/>
            <a:chOff x="1549569" y="2687698"/>
            <a:chExt cx="4884622" cy="495036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7F45D986-27DE-C140-B406-75B197506FD4}"/>
                </a:ext>
              </a:extLst>
            </p:cNvPr>
            <p:cNvGrpSpPr/>
            <p:nvPr/>
          </p:nvGrpSpPr>
          <p:grpSpPr>
            <a:xfrm>
              <a:off x="2595420" y="2801566"/>
              <a:ext cx="467055" cy="297036"/>
              <a:chOff x="4987767" y="4076470"/>
              <a:chExt cx="658898" cy="341382"/>
            </a:xfrm>
          </p:grpSpPr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AD898D25-2062-5841-AF76-3C556DA90B80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143C44FC-8445-4D4B-B754-DE9FAAF861C7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C8DF1A7A-1C06-A840-8143-21F628251A45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931BBD5D-F954-7649-A36D-B7BA1DBBE183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003DAB51-89EE-354F-AA50-EB860CE388A0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C0CA4D0-B0EC-B049-A251-C974F1508EA2}"/>
                </a:ext>
              </a:extLst>
            </p:cNvPr>
            <p:cNvGrpSpPr/>
            <p:nvPr/>
          </p:nvGrpSpPr>
          <p:grpSpPr>
            <a:xfrm>
              <a:off x="3159505" y="2801566"/>
              <a:ext cx="467055" cy="297036"/>
              <a:chOff x="4987767" y="4076470"/>
              <a:chExt cx="658898" cy="341382"/>
            </a:xfrm>
          </p:grpSpPr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5D751673-DDBC-CE4F-8C6F-F59DB6BCD8B5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0BCBF221-6230-8440-87A4-2BA5AA6E9B79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1" name="Freeform 240">
                <a:extLst>
                  <a:ext uri="{FF2B5EF4-FFF2-40B4-BE49-F238E27FC236}">
                    <a16:creationId xmlns:a16="http://schemas.microsoft.com/office/drawing/2014/main" id="{1DBFE81C-C84F-A344-B3F1-9C76E0B1F84A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2" name="Freeform 241">
                <a:extLst>
                  <a:ext uri="{FF2B5EF4-FFF2-40B4-BE49-F238E27FC236}">
                    <a16:creationId xmlns:a16="http://schemas.microsoft.com/office/drawing/2014/main" id="{EC91A9C8-9DAA-3941-964E-5B7785C23726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id="{7AED6A0B-61CC-8B45-8D46-6EAA8B3F5A50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A9A559B5-E7CA-BF4C-BEEF-F32D90DE7DA5}"/>
                </a:ext>
              </a:extLst>
            </p:cNvPr>
            <p:cNvGrpSpPr/>
            <p:nvPr/>
          </p:nvGrpSpPr>
          <p:grpSpPr>
            <a:xfrm>
              <a:off x="3731688" y="2801566"/>
              <a:ext cx="467055" cy="297036"/>
              <a:chOff x="4987767" y="4076470"/>
              <a:chExt cx="658898" cy="341382"/>
            </a:xfrm>
          </p:grpSpPr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63C87A9F-B9BF-D249-9287-8F566EB80883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D019E63E-9B77-9C44-AAA3-B7093208EA64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B64E6761-CDE9-FF48-BAD8-AE2AE3E8CBE1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A62BE107-E12F-874E-A8CF-F9FD827BB99F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73DDE701-7B12-634E-89E2-7D7C29603C1D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F4067827-AA9B-DF49-B67A-16FEF84869BC}"/>
                </a:ext>
              </a:extLst>
            </p:cNvPr>
            <p:cNvGrpSpPr/>
            <p:nvPr/>
          </p:nvGrpSpPr>
          <p:grpSpPr>
            <a:xfrm>
              <a:off x="4293636" y="2801566"/>
              <a:ext cx="467055" cy="297036"/>
              <a:chOff x="4987767" y="4076470"/>
              <a:chExt cx="658898" cy="341382"/>
            </a:xfrm>
          </p:grpSpPr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173F48D6-0E60-B24D-A910-22002FBE48AB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0C6BB84B-92D0-074F-9899-F46EA9F47D9A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F7951C57-8BCD-9941-B936-5C4CF1339235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0DD05CBD-DFE7-8740-A779-3DEF5775F8B9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3C7B85AA-D4F6-4F47-A248-5736CD47CAB6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4D15D75C-79D2-1E4E-9496-A38083E0B729}"/>
                </a:ext>
              </a:extLst>
            </p:cNvPr>
            <p:cNvGrpSpPr/>
            <p:nvPr/>
          </p:nvGrpSpPr>
          <p:grpSpPr>
            <a:xfrm>
              <a:off x="4860250" y="2801566"/>
              <a:ext cx="467055" cy="297036"/>
              <a:chOff x="4987767" y="4076470"/>
              <a:chExt cx="658898" cy="341382"/>
            </a:xfrm>
          </p:grpSpPr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ACF78100-CE3A-5F4B-9DF8-FFB6E16BEBA6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D9DB0BBC-B672-174E-A85B-B2DEA20C5EC8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81F1CACD-E911-B14A-8B25-74F36646CCF2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CC0C4F70-DDD2-E547-B4AB-AF520AA1BC38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C2ADAE4B-6A59-D843-9B1B-592859B9D3B8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9E9347FA-FC37-8D48-BCFC-E7FF891785BA}"/>
                </a:ext>
              </a:extLst>
            </p:cNvPr>
            <p:cNvSpPr/>
            <p:nvPr/>
          </p:nvSpPr>
          <p:spPr>
            <a:xfrm>
              <a:off x="5404547" y="2801566"/>
              <a:ext cx="17870" cy="290294"/>
            </a:xfrm>
            <a:custGeom>
              <a:avLst/>
              <a:gdLst>
                <a:gd name="connsiteX0" fmla="*/ 50 w 25209"/>
                <a:gd name="connsiteY0" fmla="*/ 0 h 333633"/>
                <a:gd name="connsiteX1" fmla="*/ 24764 w 25209"/>
                <a:gd name="connsiteY1" fmla="*/ 61784 h 333633"/>
                <a:gd name="connsiteX2" fmla="*/ 50 w 25209"/>
                <a:gd name="connsiteY2" fmla="*/ 210065 h 333633"/>
                <a:gd name="connsiteX3" fmla="*/ 12407 w 25209"/>
                <a:gd name="connsiteY3" fmla="*/ 284206 h 333633"/>
                <a:gd name="connsiteX4" fmla="*/ 12407 w 25209"/>
                <a:gd name="connsiteY4" fmla="*/ 333633 h 33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9" h="333633">
                  <a:moveTo>
                    <a:pt x="50" y="0"/>
                  </a:moveTo>
                  <a:cubicBezTo>
                    <a:pt x="8288" y="20595"/>
                    <a:pt x="23063" y="39668"/>
                    <a:pt x="24764" y="61784"/>
                  </a:cubicBezTo>
                  <a:cubicBezTo>
                    <a:pt x="28167" y="106024"/>
                    <a:pt x="11324" y="164970"/>
                    <a:pt x="50" y="210065"/>
                  </a:cubicBezTo>
                  <a:cubicBezTo>
                    <a:pt x="4169" y="234779"/>
                    <a:pt x="12407" y="259151"/>
                    <a:pt x="12407" y="284206"/>
                  </a:cubicBezTo>
                  <a:cubicBezTo>
                    <a:pt x="12407" y="341001"/>
                    <a:pt x="-15510" y="305716"/>
                    <a:pt x="12407" y="333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54B6BCD8-B952-5D4D-BEBA-651764D0728E}"/>
                </a:ext>
              </a:extLst>
            </p:cNvPr>
            <p:cNvSpPr/>
            <p:nvPr/>
          </p:nvSpPr>
          <p:spPr>
            <a:xfrm>
              <a:off x="5516117" y="2801566"/>
              <a:ext cx="17870" cy="290294"/>
            </a:xfrm>
            <a:custGeom>
              <a:avLst/>
              <a:gdLst>
                <a:gd name="connsiteX0" fmla="*/ 50 w 25209"/>
                <a:gd name="connsiteY0" fmla="*/ 0 h 333633"/>
                <a:gd name="connsiteX1" fmla="*/ 24764 w 25209"/>
                <a:gd name="connsiteY1" fmla="*/ 61784 h 333633"/>
                <a:gd name="connsiteX2" fmla="*/ 50 w 25209"/>
                <a:gd name="connsiteY2" fmla="*/ 210065 h 333633"/>
                <a:gd name="connsiteX3" fmla="*/ 12407 w 25209"/>
                <a:gd name="connsiteY3" fmla="*/ 284206 h 333633"/>
                <a:gd name="connsiteX4" fmla="*/ 12407 w 25209"/>
                <a:gd name="connsiteY4" fmla="*/ 333633 h 33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9" h="333633">
                  <a:moveTo>
                    <a:pt x="50" y="0"/>
                  </a:moveTo>
                  <a:cubicBezTo>
                    <a:pt x="8288" y="20595"/>
                    <a:pt x="23063" y="39668"/>
                    <a:pt x="24764" y="61784"/>
                  </a:cubicBezTo>
                  <a:cubicBezTo>
                    <a:pt x="28167" y="106024"/>
                    <a:pt x="11324" y="164970"/>
                    <a:pt x="50" y="210065"/>
                  </a:cubicBezTo>
                  <a:cubicBezTo>
                    <a:pt x="4169" y="234779"/>
                    <a:pt x="12407" y="259151"/>
                    <a:pt x="12407" y="284206"/>
                  </a:cubicBezTo>
                  <a:cubicBezTo>
                    <a:pt x="12407" y="341001"/>
                    <a:pt x="-15510" y="305716"/>
                    <a:pt x="12407" y="333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218" name="Content Placeholder 2">
              <a:extLst>
                <a:ext uri="{FF2B5EF4-FFF2-40B4-BE49-F238E27FC236}">
                  <a16:creationId xmlns:a16="http://schemas.microsoft.com/office/drawing/2014/main" id="{3FDB205E-8BCA-0F49-8E2E-4CC5A7C5E114}"/>
                </a:ext>
              </a:extLst>
            </p:cNvPr>
            <p:cNvSpPr txBox="1">
              <a:spLocks/>
            </p:cNvSpPr>
            <p:nvPr/>
          </p:nvSpPr>
          <p:spPr>
            <a:xfrm>
              <a:off x="1549569" y="2784493"/>
              <a:ext cx="1041784" cy="3982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/>
                <a:t>Unary:</a:t>
              </a:r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D77E39E9-AB8A-D74E-B7A6-9DCC5682AC99}"/>
                </a:ext>
              </a:extLst>
            </p:cNvPr>
            <p:cNvGrpSpPr/>
            <p:nvPr/>
          </p:nvGrpSpPr>
          <p:grpSpPr>
            <a:xfrm>
              <a:off x="6193183" y="2778438"/>
              <a:ext cx="241008" cy="291795"/>
              <a:chOff x="4987767" y="4082493"/>
              <a:chExt cx="340003" cy="335359"/>
            </a:xfrm>
          </p:grpSpPr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BB0A724F-F272-0E4C-B25A-F85762A140CE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B2013E49-348D-384B-907E-B730DAE4E84B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778348FC-CA4A-B44C-8324-4CA7C1314973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95CE809-A524-3B4D-9B65-58A38F448F34}"/>
                </a:ext>
              </a:extLst>
            </p:cNvPr>
            <p:cNvSpPr txBox="1"/>
            <p:nvPr/>
          </p:nvSpPr>
          <p:spPr>
            <a:xfrm>
              <a:off x="5686840" y="2687698"/>
              <a:ext cx="52131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/>
                <a:t>...</a:t>
              </a:r>
            </a:p>
          </p:txBody>
        </p: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F097B81-BDB6-3248-963C-EEC67E39E05B}"/>
              </a:ext>
            </a:extLst>
          </p:cNvPr>
          <p:cNvSpPr/>
          <p:nvPr/>
        </p:nvSpPr>
        <p:spPr>
          <a:xfrm>
            <a:off x="3489895" y="3528289"/>
            <a:ext cx="17824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Oy…</a:t>
            </a:r>
            <a:endParaRPr lang="en-US" sz="3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C58977A-0B5C-762D-00CC-B395CE69A280}"/>
              </a:ext>
            </a:extLst>
          </p:cNvPr>
          <p:cNvGrpSpPr/>
          <p:nvPr/>
        </p:nvGrpSpPr>
        <p:grpSpPr>
          <a:xfrm>
            <a:off x="1379633" y="712179"/>
            <a:ext cx="2202759" cy="807482"/>
            <a:chOff x="1456865" y="1095247"/>
            <a:chExt cx="5963202" cy="2872714"/>
          </a:xfrm>
        </p:grpSpPr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88B11243-727F-79AF-49DB-E9A8D232A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08EED81D-43FC-2E07-CEFB-A1997A90B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DBBB31CE-98AC-B1E9-70B6-E6A7C908E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4171E504-9A04-B1FE-1181-94F1FD62B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9AEDC2F4-C057-5116-9488-ACB8D1F68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31817178-FAA8-D781-1811-BF0CB77F6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730D6731-E290-E500-BE7D-55C0A8576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1B2640B9-A4D5-5024-7E31-373580A2B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52E4B94F-D0AE-93A3-5D15-DF4187B03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C5BEBCFE-EE27-A3C3-7F90-27E9B5F8C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F973867B-97EF-7418-F721-8CA131E8D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05A6E021-1F71-3068-0F0C-B406C2B38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057742AC-5485-58F9-9634-9FF88BEB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B3CC1B3E-DD9A-7F8A-14CA-1177414E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F78C14AB-3199-FD64-AC9E-A024D0524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3701833-9C9F-48D8-3DD2-300D5ABE6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EC3C69D6-2D97-96D3-961B-C413CFEB1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EABE52E4-5BAB-1387-B668-89FACEA20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8EC5B47F-3C9F-D92C-51B6-CFF3B31B0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6BB30C42-2934-8F75-47E7-AB7EAA961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5EE5CFFF-F787-817D-CD5C-909EB9D75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9C323A58-B091-5D2F-92AE-6C6E9FCC9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D3291005-5466-ED17-4603-A5D428D1A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33B117EE-99B4-4573-E554-DD7387C00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4934BEEB-8345-CF72-0356-D2D828C2B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CED234D7-5980-85D5-E1F6-1590758C9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0B331DAE-AE4B-8581-0B54-5D7E121AA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pic>
        <p:nvPicPr>
          <p:cNvPr id="207" name="Picture 206">
            <a:extLst>
              <a:ext uri="{FF2B5EF4-FFF2-40B4-BE49-F238E27FC236}">
                <a16:creationId xmlns:a16="http://schemas.microsoft.com/office/drawing/2014/main" id="{168FC30F-34D3-A85A-ECFC-83FA7E82A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210029" y="1146327"/>
            <a:ext cx="198222" cy="241275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A5778754-E06E-CEFA-43D0-4DF3A3648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641" y="1905942"/>
            <a:ext cx="202046" cy="245930"/>
          </a:xfrm>
          <a:prstGeom prst="rect">
            <a:avLst/>
          </a:prstGeom>
        </p:spPr>
      </p:pic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A40A940-C99E-4E0B-B661-9FE2F0783DA0}"/>
              </a:ext>
            </a:extLst>
          </p:cNvPr>
          <p:cNvGrpSpPr/>
          <p:nvPr/>
        </p:nvGrpSpPr>
        <p:grpSpPr>
          <a:xfrm>
            <a:off x="3326856" y="707508"/>
            <a:ext cx="2202759" cy="807482"/>
            <a:chOff x="1456865" y="1095247"/>
            <a:chExt cx="5963202" cy="2872714"/>
          </a:xfrm>
        </p:grpSpPr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ED2D7A42-5661-95DF-DCA6-2E1F0BA75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6FAAB0D8-9900-7120-87D1-265862499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882B71F6-5CAB-6AA1-429C-4936B2A70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C7F0F660-FA2D-4C3C-7205-CFFAA37BF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20C2D567-CA12-316A-03A3-BC565B4B2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A7228412-0A01-B80F-1F96-AB1F05699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B34416E5-FF13-E93D-A167-8FCDBB95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ED345E02-AD5E-ED05-C9A9-2CD5F2711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39B8B5C2-F269-344B-D748-A82987842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7B38C4AD-9ADB-DDD5-13DE-4CD913FD3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9FF95938-63EF-A4DC-3AC6-BBA3B15A0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58432" name="Picture 58431">
              <a:extLst>
                <a:ext uri="{FF2B5EF4-FFF2-40B4-BE49-F238E27FC236}">
                  <a16:creationId xmlns:a16="http://schemas.microsoft.com/office/drawing/2014/main" id="{28263D78-2625-C2A2-5A20-9E562D6ED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58433" name="Picture 58432">
              <a:extLst>
                <a:ext uri="{FF2B5EF4-FFF2-40B4-BE49-F238E27FC236}">
                  <a16:creationId xmlns:a16="http://schemas.microsoft.com/office/drawing/2014/main" id="{29E2DC1F-AB7A-EE83-DB73-A3B0265F8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58434" name="Picture 58433">
              <a:extLst>
                <a:ext uri="{FF2B5EF4-FFF2-40B4-BE49-F238E27FC236}">
                  <a16:creationId xmlns:a16="http://schemas.microsoft.com/office/drawing/2014/main" id="{15A1C429-308D-BE40-64A1-10C89BF7E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58435" name="Picture 58434">
              <a:extLst>
                <a:ext uri="{FF2B5EF4-FFF2-40B4-BE49-F238E27FC236}">
                  <a16:creationId xmlns:a16="http://schemas.microsoft.com/office/drawing/2014/main" id="{4E9D6A5E-D43D-B8F5-3659-53D24E70C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58436" name="Picture 58435">
              <a:extLst>
                <a:ext uri="{FF2B5EF4-FFF2-40B4-BE49-F238E27FC236}">
                  <a16:creationId xmlns:a16="http://schemas.microsoft.com/office/drawing/2014/main" id="{9049702D-D39A-E5CD-A722-D59C2D714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58437" name="Picture 58436">
              <a:extLst>
                <a:ext uri="{FF2B5EF4-FFF2-40B4-BE49-F238E27FC236}">
                  <a16:creationId xmlns:a16="http://schemas.microsoft.com/office/drawing/2014/main" id="{FA0CA43C-3CC7-D204-5E20-01E7DBB9E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58438" name="Picture 58437">
              <a:extLst>
                <a:ext uri="{FF2B5EF4-FFF2-40B4-BE49-F238E27FC236}">
                  <a16:creationId xmlns:a16="http://schemas.microsoft.com/office/drawing/2014/main" id="{D57CCF41-43BB-31B0-F550-57349F65C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58439" name="Picture 58438">
              <a:extLst>
                <a:ext uri="{FF2B5EF4-FFF2-40B4-BE49-F238E27FC236}">
                  <a16:creationId xmlns:a16="http://schemas.microsoft.com/office/drawing/2014/main" id="{C1AC861D-456F-723C-B315-4348DF6CF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58440" name="Picture 58439">
              <a:extLst>
                <a:ext uri="{FF2B5EF4-FFF2-40B4-BE49-F238E27FC236}">
                  <a16:creationId xmlns:a16="http://schemas.microsoft.com/office/drawing/2014/main" id="{54AB6B64-05BF-0866-A1E1-2B3808CEE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58441" name="Picture 58440">
              <a:extLst>
                <a:ext uri="{FF2B5EF4-FFF2-40B4-BE49-F238E27FC236}">
                  <a16:creationId xmlns:a16="http://schemas.microsoft.com/office/drawing/2014/main" id="{E71B0036-0864-DA62-6B8F-7C125EFB6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58442" name="Picture 58441">
              <a:extLst>
                <a:ext uri="{FF2B5EF4-FFF2-40B4-BE49-F238E27FC236}">
                  <a16:creationId xmlns:a16="http://schemas.microsoft.com/office/drawing/2014/main" id="{BFA0A901-B10B-DC00-E674-B99965E74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58443" name="Picture 58442">
              <a:extLst>
                <a:ext uri="{FF2B5EF4-FFF2-40B4-BE49-F238E27FC236}">
                  <a16:creationId xmlns:a16="http://schemas.microsoft.com/office/drawing/2014/main" id="{EAA0D3B2-BCC4-2DE3-A597-1B05305D4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58444" name="Picture 58443">
              <a:extLst>
                <a:ext uri="{FF2B5EF4-FFF2-40B4-BE49-F238E27FC236}">
                  <a16:creationId xmlns:a16="http://schemas.microsoft.com/office/drawing/2014/main" id="{49E2197E-E321-6E57-5217-CC8EED4D5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58445" name="Picture 58444">
              <a:extLst>
                <a:ext uri="{FF2B5EF4-FFF2-40B4-BE49-F238E27FC236}">
                  <a16:creationId xmlns:a16="http://schemas.microsoft.com/office/drawing/2014/main" id="{34EACB93-76CF-E708-B8F8-6817B9D5F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58446" name="Picture 58445">
              <a:extLst>
                <a:ext uri="{FF2B5EF4-FFF2-40B4-BE49-F238E27FC236}">
                  <a16:creationId xmlns:a16="http://schemas.microsoft.com/office/drawing/2014/main" id="{4AD3107A-80E1-3880-22A0-87D7D62F4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58447" name="Picture 58446">
              <a:extLst>
                <a:ext uri="{FF2B5EF4-FFF2-40B4-BE49-F238E27FC236}">
                  <a16:creationId xmlns:a16="http://schemas.microsoft.com/office/drawing/2014/main" id="{3E36BABD-EB5A-0E34-DEC4-9CDF2479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grpSp>
        <p:nvGrpSpPr>
          <p:cNvPr id="58448" name="Group 58447">
            <a:extLst>
              <a:ext uri="{FF2B5EF4-FFF2-40B4-BE49-F238E27FC236}">
                <a16:creationId xmlns:a16="http://schemas.microsoft.com/office/drawing/2014/main" id="{EC0EA16A-0459-F435-1E14-BEA0BF0D4897}"/>
              </a:ext>
            </a:extLst>
          </p:cNvPr>
          <p:cNvGrpSpPr/>
          <p:nvPr/>
        </p:nvGrpSpPr>
        <p:grpSpPr>
          <a:xfrm>
            <a:off x="1391573" y="1534841"/>
            <a:ext cx="2202759" cy="807482"/>
            <a:chOff x="1456865" y="1095247"/>
            <a:chExt cx="5963202" cy="2872714"/>
          </a:xfrm>
        </p:grpSpPr>
        <p:pic>
          <p:nvPicPr>
            <p:cNvPr id="58449" name="Picture 58448">
              <a:extLst>
                <a:ext uri="{FF2B5EF4-FFF2-40B4-BE49-F238E27FC236}">
                  <a16:creationId xmlns:a16="http://schemas.microsoft.com/office/drawing/2014/main" id="{7994B442-17F4-4D83-F9F4-77EFD78C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58450" name="Picture 58449">
              <a:extLst>
                <a:ext uri="{FF2B5EF4-FFF2-40B4-BE49-F238E27FC236}">
                  <a16:creationId xmlns:a16="http://schemas.microsoft.com/office/drawing/2014/main" id="{4E142480-F2AC-08DB-9022-68AA58965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58451" name="Picture 58450">
              <a:extLst>
                <a:ext uri="{FF2B5EF4-FFF2-40B4-BE49-F238E27FC236}">
                  <a16:creationId xmlns:a16="http://schemas.microsoft.com/office/drawing/2014/main" id="{9D74C6D9-55EA-BE09-325E-577537463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58452" name="Picture 58451">
              <a:extLst>
                <a:ext uri="{FF2B5EF4-FFF2-40B4-BE49-F238E27FC236}">
                  <a16:creationId xmlns:a16="http://schemas.microsoft.com/office/drawing/2014/main" id="{9B83F8DD-B1C9-51F7-9B79-57371FD4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58453" name="Picture 58452">
              <a:extLst>
                <a:ext uri="{FF2B5EF4-FFF2-40B4-BE49-F238E27FC236}">
                  <a16:creationId xmlns:a16="http://schemas.microsoft.com/office/drawing/2014/main" id="{2E382E83-327F-CFA9-A803-3CC02F0E2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58454" name="Picture 58453">
              <a:extLst>
                <a:ext uri="{FF2B5EF4-FFF2-40B4-BE49-F238E27FC236}">
                  <a16:creationId xmlns:a16="http://schemas.microsoft.com/office/drawing/2014/main" id="{D4ACFD73-CA71-9AE5-1CE1-C1F147F16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58455" name="Picture 58454">
              <a:extLst>
                <a:ext uri="{FF2B5EF4-FFF2-40B4-BE49-F238E27FC236}">
                  <a16:creationId xmlns:a16="http://schemas.microsoft.com/office/drawing/2014/main" id="{C6803F2A-BBB2-9177-2F9C-E6C8644E3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58456" name="Picture 58455">
              <a:extLst>
                <a:ext uri="{FF2B5EF4-FFF2-40B4-BE49-F238E27FC236}">
                  <a16:creationId xmlns:a16="http://schemas.microsoft.com/office/drawing/2014/main" id="{5D93C127-5432-572F-5825-06E97FAEF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58457" name="Picture 58456">
              <a:extLst>
                <a:ext uri="{FF2B5EF4-FFF2-40B4-BE49-F238E27FC236}">
                  <a16:creationId xmlns:a16="http://schemas.microsoft.com/office/drawing/2014/main" id="{37898634-999C-CE7B-C6C2-C4C70F600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58458" name="Picture 58457">
              <a:extLst>
                <a:ext uri="{FF2B5EF4-FFF2-40B4-BE49-F238E27FC236}">
                  <a16:creationId xmlns:a16="http://schemas.microsoft.com/office/drawing/2014/main" id="{8244FCC3-F470-3880-7BC3-7B88E8F22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58459" name="Picture 58458">
              <a:extLst>
                <a:ext uri="{FF2B5EF4-FFF2-40B4-BE49-F238E27FC236}">
                  <a16:creationId xmlns:a16="http://schemas.microsoft.com/office/drawing/2014/main" id="{DA4349C1-DF2E-B694-58D4-BEE9FEB2E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58460" name="Picture 58459">
              <a:extLst>
                <a:ext uri="{FF2B5EF4-FFF2-40B4-BE49-F238E27FC236}">
                  <a16:creationId xmlns:a16="http://schemas.microsoft.com/office/drawing/2014/main" id="{F99E6603-C706-4341-679F-D0C2405B0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58461" name="Picture 58460">
              <a:extLst>
                <a:ext uri="{FF2B5EF4-FFF2-40B4-BE49-F238E27FC236}">
                  <a16:creationId xmlns:a16="http://schemas.microsoft.com/office/drawing/2014/main" id="{0551A071-4A9C-01EF-E2AB-CA8DBB5D6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58462" name="Picture 58461">
              <a:extLst>
                <a:ext uri="{FF2B5EF4-FFF2-40B4-BE49-F238E27FC236}">
                  <a16:creationId xmlns:a16="http://schemas.microsoft.com/office/drawing/2014/main" id="{493508D2-4355-52DF-1882-61C61C851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58463" name="Picture 58462">
              <a:extLst>
                <a:ext uri="{FF2B5EF4-FFF2-40B4-BE49-F238E27FC236}">
                  <a16:creationId xmlns:a16="http://schemas.microsoft.com/office/drawing/2014/main" id="{2EF16C17-E878-DF8A-F31E-C4A43EED1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58464" name="Picture 58463">
              <a:extLst>
                <a:ext uri="{FF2B5EF4-FFF2-40B4-BE49-F238E27FC236}">
                  <a16:creationId xmlns:a16="http://schemas.microsoft.com/office/drawing/2014/main" id="{CB4B0E8A-1D84-169A-D018-23740A572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58465" name="Picture 58464">
              <a:extLst>
                <a:ext uri="{FF2B5EF4-FFF2-40B4-BE49-F238E27FC236}">
                  <a16:creationId xmlns:a16="http://schemas.microsoft.com/office/drawing/2014/main" id="{6C9F8E07-3555-33FB-25F8-123AFFE89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58466" name="Picture 58465">
              <a:extLst>
                <a:ext uri="{FF2B5EF4-FFF2-40B4-BE49-F238E27FC236}">
                  <a16:creationId xmlns:a16="http://schemas.microsoft.com/office/drawing/2014/main" id="{C92B6210-CC8F-1351-5F94-84FA1160B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58467" name="Picture 58466">
              <a:extLst>
                <a:ext uri="{FF2B5EF4-FFF2-40B4-BE49-F238E27FC236}">
                  <a16:creationId xmlns:a16="http://schemas.microsoft.com/office/drawing/2014/main" id="{915A45D3-4A32-C4A6-56E9-A97C432D3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58468" name="Picture 58467">
              <a:extLst>
                <a:ext uri="{FF2B5EF4-FFF2-40B4-BE49-F238E27FC236}">
                  <a16:creationId xmlns:a16="http://schemas.microsoft.com/office/drawing/2014/main" id="{1727496A-1BFA-5CC4-7BEB-C57F5973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58469" name="Picture 58468">
              <a:extLst>
                <a:ext uri="{FF2B5EF4-FFF2-40B4-BE49-F238E27FC236}">
                  <a16:creationId xmlns:a16="http://schemas.microsoft.com/office/drawing/2014/main" id="{4B0CA561-5DF4-8497-F97C-FF5D328AC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58470" name="Picture 58469">
              <a:extLst>
                <a:ext uri="{FF2B5EF4-FFF2-40B4-BE49-F238E27FC236}">
                  <a16:creationId xmlns:a16="http://schemas.microsoft.com/office/drawing/2014/main" id="{7903B8FD-80D7-8D1B-15D6-19AA5D7C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58471" name="Picture 58470">
              <a:extLst>
                <a:ext uri="{FF2B5EF4-FFF2-40B4-BE49-F238E27FC236}">
                  <a16:creationId xmlns:a16="http://schemas.microsoft.com/office/drawing/2014/main" id="{8B04C6E7-B60A-EC31-8B74-BD4871AE1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58472" name="Picture 58471">
              <a:extLst>
                <a:ext uri="{FF2B5EF4-FFF2-40B4-BE49-F238E27FC236}">
                  <a16:creationId xmlns:a16="http://schemas.microsoft.com/office/drawing/2014/main" id="{A7E6FCFF-F8E4-1739-38E5-BAA20BEB4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58473" name="Picture 58472">
              <a:extLst>
                <a:ext uri="{FF2B5EF4-FFF2-40B4-BE49-F238E27FC236}">
                  <a16:creationId xmlns:a16="http://schemas.microsoft.com/office/drawing/2014/main" id="{B612B973-AAD3-B2A6-D401-7476D979C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58474" name="Picture 58473">
              <a:extLst>
                <a:ext uri="{FF2B5EF4-FFF2-40B4-BE49-F238E27FC236}">
                  <a16:creationId xmlns:a16="http://schemas.microsoft.com/office/drawing/2014/main" id="{61B594EE-4DF8-02ED-9FAF-D0EE8A8CC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58475" name="Picture 58474">
              <a:extLst>
                <a:ext uri="{FF2B5EF4-FFF2-40B4-BE49-F238E27FC236}">
                  <a16:creationId xmlns:a16="http://schemas.microsoft.com/office/drawing/2014/main" id="{2748E18A-5108-9E3C-2EF1-483511E6D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grpSp>
        <p:nvGrpSpPr>
          <p:cNvPr id="58476" name="Group 58475">
            <a:extLst>
              <a:ext uri="{FF2B5EF4-FFF2-40B4-BE49-F238E27FC236}">
                <a16:creationId xmlns:a16="http://schemas.microsoft.com/office/drawing/2014/main" id="{69371D4B-71E0-3D1C-CA64-C4A3F08AA2BC}"/>
              </a:ext>
            </a:extLst>
          </p:cNvPr>
          <p:cNvGrpSpPr/>
          <p:nvPr/>
        </p:nvGrpSpPr>
        <p:grpSpPr>
          <a:xfrm>
            <a:off x="3210125" y="1416169"/>
            <a:ext cx="2202759" cy="807482"/>
            <a:chOff x="1456865" y="1095247"/>
            <a:chExt cx="5963202" cy="2872714"/>
          </a:xfrm>
        </p:grpSpPr>
        <p:pic>
          <p:nvPicPr>
            <p:cNvPr id="58477" name="Picture 58476">
              <a:extLst>
                <a:ext uri="{FF2B5EF4-FFF2-40B4-BE49-F238E27FC236}">
                  <a16:creationId xmlns:a16="http://schemas.microsoft.com/office/drawing/2014/main" id="{63E88FBA-43E4-4B18-14D7-A08484413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58478" name="Picture 58477">
              <a:extLst>
                <a:ext uri="{FF2B5EF4-FFF2-40B4-BE49-F238E27FC236}">
                  <a16:creationId xmlns:a16="http://schemas.microsoft.com/office/drawing/2014/main" id="{948F82D6-FC64-49A7-2950-42163E617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58479" name="Picture 58478">
              <a:extLst>
                <a:ext uri="{FF2B5EF4-FFF2-40B4-BE49-F238E27FC236}">
                  <a16:creationId xmlns:a16="http://schemas.microsoft.com/office/drawing/2014/main" id="{FFC2C436-5DF4-5BD1-11BA-BDE4EAC48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58480" name="Picture 58479">
              <a:extLst>
                <a:ext uri="{FF2B5EF4-FFF2-40B4-BE49-F238E27FC236}">
                  <a16:creationId xmlns:a16="http://schemas.microsoft.com/office/drawing/2014/main" id="{D9ACB487-D66B-D36E-16B1-9AE86CC17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58481" name="Picture 58480">
              <a:extLst>
                <a:ext uri="{FF2B5EF4-FFF2-40B4-BE49-F238E27FC236}">
                  <a16:creationId xmlns:a16="http://schemas.microsoft.com/office/drawing/2014/main" id="{8D06C270-52CD-C363-1AB0-CFFCBD942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58482" name="Picture 58481">
              <a:extLst>
                <a:ext uri="{FF2B5EF4-FFF2-40B4-BE49-F238E27FC236}">
                  <a16:creationId xmlns:a16="http://schemas.microsoft.com/office/drawing/2014/main" id="{77DEDC4D-6197-BFAB-E0C3-4080EB2D6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58483" name="Picture 58482">
              <a:extLst>
                <a:ext uri="{FF2B5EF4-FFF2-40B4-BE49-F238E27FC236}">
                  <a16:creationId xmlns:a16="http://schemas.microsoft.com/office/drawing/2014/main" id="{FC44E9D9-BF60-C657-8AD7-A3D8D638C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58484" name="Picture 58483">
              <a:extLst>
                <a:ext uri="{FF2B5EF4-FFF2-40B4-BE49-F238E27FC236}">
                  <a16:creationId xmlns:a16="http://schemas.microsoft.com/office/drawing/2014/main" id="{A5FC4625-4091-1D77-C137-D240350D5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58485" name="Picture 58484">
              <a:extLst>
                <a:ext uri="{FF2B5EF4-FFF2-40B4-BE49-F238E27FC236}">
                  <a16:creationId xmlns:a16="http://schemas.microsoft.com/office/drawing/2014/main" id="{7961E746-1F3E-A3B3-172A-A5AEE0DA1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58486" name="Picture 58485">
              <a:extLst>
                <a:ext uri="{FF2B5EF4-FFF2-40B4-BE49-F238E27FC236}">
                  <a16:creationId xmlns:a16="http://schemas.microsoft.com/office/drawing/2014/main" id="{1432E187-EB68-6F21-4115-660831AA2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58487" name="Picture 58486">
              <a:extLst>
                <a:ext uri="{FF2B5EF4-FFF2-40B4-BE49-F238E27FC236}">
                  <a16:creationId xmlns:a16="http://schemas.microsoft.com/office/drawing/2014/main" id="{E77F46A7-9EFD-9314-A289-7B17483B0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58488" name="Picture 58487">
              <a:extLst>
                <a:ext uri="{FF2B5EF4-FFF2-40B4-BE49-F238E27FC236}">
                  <a16:creationId xmlns:a16="http://schemas.microsoft.com/office/drawing/2014/main" id="{C6F82853-9DBC-B9A3-7D3E-65B6D8D9C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58489" name="Picture 58488">
              <a:extLst>
                <a:ext uri="{FF2B5EF4-FFF2-40B4-BE49-F238E27FC236}">
                  <a16:creationId xmlns:a16="http://schemas.microsoft.com/office/drawing/2014/main" id="{4260C6F8-ACE3-70DC-8A6F-84DAE9ACB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58490" name="Picture 58489">
              <a:extLst>
                <a:ext uri="{FF2B5EF4-FFF2-40B4-BE49-F238E27FC236}">
                  <a16:creationId xmlns:a16="http://schemas.microsoft.com/office/drawing/2014/main" id="{850472BE-8924-74A1-D21B-965693AB6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58491" name="Picture 58490">
              <a:extLst>
                <a:ext uri="{FF2B5EF4-FFF2-40B4-BE49-F238E27FC236}">
                  <a16:creationId xmlns:a16="http://schemas.microsoft.com/office/drawing/2014/main" id="{A5FC32AA-E0C4-020D-001F-FBF549EA5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58492" name="Picture 58491">
              <a:extLst>
                <a:ext uri="{FF2B5EF4-FFF2-40B4-BE49-F238E27FC236}">
                  <a16:creationId xmlns:a16="http://schemas.microsoft.com/office/drawing/2014/main" id="{CF35169D-20F6-E3BF-17CB-37B47A182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58493" name="Picture 58492">
              <a:extLst>
                <a:ext uri="{FF2B5EF4-FFF2-40B4-BE49-F238E27FC236}">
                  <a16:creationId xmlns:a16="http://schemas.microsoft.com/office/drawing/2014/main" id="{B4CE7452-40F7-978D-DDBA-F77BE81A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58494" name="Picture 58493">
              <a:extLst>
                <a:ext uri="{FF2B5EF4-FFF2-40B4-BE49-F238E27FC236}">
                  <a16:creationId xmlns:a16="http://schemas.microsoft.com/office/drawing/2014/main" id="{E7E82DCC-6399-6989-811E-23D3A505A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58495" name="Picture 58494">
              <a:extLst>
                <a:ext uri="{FF2B5EF4-FFF2-40B4-BE49-F238E27FC236}">
                  <a16:creationId xmlns:a16="http://schemas.microsoft.com/office/drawing/2014/main" id="{CA6718F8-A6AF-272A-407E-BE58662E5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58496" name="Picture 58495">
              <a:extLst>
                <a:ext uri="{FF2B5EF4-FFF2-40B4-BE49-F238E27FC236}">
                  <a16:creationId xmlns:a16="http://schemas.microsoft.com/office/drawing/2014/main" id="{CA8D5B22-8006-1736-ADD1-6B28AFF41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58497" name="Picture 58496">
              <a:extLst>
                <a:ext uri="{FF2B5EF4-FFF2-40B4-BE49-F238E27FC236}">
                  <a16:creationId xmlns:a16="http://schemas.microsoft.com/office/drawing/2014/main" id="{D4E7E35B-B337-9AA9-389F-9057DD33A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58498" name="Picture 58497">
              <a:extLst>
                <a:ext uri="{FF2B5EF4-FFF2-40B4-BE49-F238E27FC236}">
                  <a16:creationId xmlns:a16="http://schemas.microsoft.com/office/drawing/2014/main" id="{53D49575-B937-15EA-24D8-D407C9032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58499" name="Picture 58498">
              <a:extLst>
                <a:ext uri="{FF2B5EF4-FFF2-40B4-BE49-F238E27FC236}">
                  <a16:creationId xmlns:a16="http://schemas.microsoft.com/office/drawing/2014/main" id="{1765A4EA-B411-04D6-7A09-105D73136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58500" name="Picture 58499">
              <a:extLst>
                <a:ext uri="{FF2B5EF4-FFF2-40B4-BE49-F238E27FC236}">
                  <a16:creationId xmlns:a16="http://schemas.microsoft.com/office/drawing/2014/main" id="{E549E727-1976-960A-4ADE-9B2959CDB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58501" name="Picture 58500">
              <a:extLst>
                <a:ext uri="{FF2B5EF4-FFF2-40B4-BE49-F238E27FC236}">
                  <a16:creationId xmlns:a16="http://schemas.microsoft.com/office/drawing/2014/main" id="{EE9A5BD9-9190-3741-1F6E-D08194494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58502" name="Picture 58501">
              <a:extLst>
                <a:ext uri="{FF2B5EF4-FFF2-40B4-BE49-F238E27FC236}">
                  <a16:creationId xmlns:a16="http://schemas.microsoft.com/office/drawing/2014/main" id="{8F045673-A986-7543-3F76-64CBA1490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58503" name="Picture 58502">
              <a:extLst>
                <a:ext uri="{FF2B5EF4-FFF2-40B4-BE49-F238E27FC236}">
                  <a16:creationId xmlns:a16="http://schemas.microsoft.com/office/drawing/2014/main" id="{AE561060-B4AC-6DE4-E695-BA8C254C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pic>
        <p:nvPicPr>
          <p:cNvPr id="58504" name="Picture 58503">
            <a:extLst>
              <a:ext uri="{FF2B5EF4-FFF2-40B4-BE49-F238E27FC236}">
                <a16:creationId xmlns:a16="http://schemas.microsoft.com/office/drawing/2014/main" id="{05F308B5-AF16-37AF-F907-1A157727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542177" y="1436377"/>
            <a:ext cx="198222" cy="241275"/>
          </a:xfrm>
          <a:prstGeom prst="rect">
            <a:avLst/>
          </a:prstGeom>
        </p:spPr>
      </p:pic>
      <p:pic>
        <p:nvPicPr>
          <p:cNvPr id="58505" name="Picture 58504">
            <a:extLst>
              <a:ext uri="{FF2B5EF4-FFF2-40B4-BE49-F238E27FC236}">
                <a16:creationId xmlns:a16="http://schemas.microsoft.com/office/drawing/2014/main" id="{0E9761F5-A92E-814C-8FFE-3BCAFF335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662" y="1898865"/>
            <a:ext cx="202046" cy="245930"/>
          </a:xfrm>
          <a:prstGeom prst="rect">
            <a:avLst/>
          </a:prstGeom>
        </p:spPr>
      </p:pic>
      <p:sp>
        <p:nvSpPr>
          <p:cNvPr id="58506" name="TextBox 58505">
            <a:extLst>
              <a:ext uri="{FF2B5EF4-FFF2-40B4-BE49-F238E27FC236}">
                <a16:creationId xmlns:a16="http://schemas.microsoft.com/office/drawing/2014/main" id="{ABB3722F-744C-4564-0DBC-791D21F8A719}"/>
              </a:ext>
            </a:extLst>
          </p:cNvPr>
          <p:cNvSpPr txBox="1"/>
          <p:nvPr/>
        </p:nvSpPr>
        <p:spPr>
          <a:xfrm>
            <a:off x="5467391" y="1795199"/>
            <a:ext cx="786689" cy="248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7302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Numeral systems</a:t>
            </a:r>
            <a:endParaRPr kumimoji="0"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82C52E-5715-BA45-A002-4106A12D7C0C}"/>
              </a:ext>
            </a:extLst>
          </p:cNvPr>
          <p:cNvSpPr/>
          <p:nvPr/>
        </p:nvSpPr>
        <p:spPr>
          <a:xfrm>
            <a:off x="6199192" y="1057484"/>
            <a:ext cx="2386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Seven 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thousands </a:t>
            </a:r>
            <a:b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fifty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b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goats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2186418-937E-6148-9456-4B6DD8C56B39}"/>
              </a:ext>
            </a:extLst>
          </p:cNvPr>
          <p:cNvGrpSpPr/>
          <p:nvPr/>
        </p:nvGrpSpPr>
        <p:grpSpPr>
          <a:xfrm>
            <a:off x="1076498" y="3364682"/>
            <a:ext cx="5786061" cy="1777658"/>
            <a:chOff x="1076498" y="3362699"/>
            <a:chExt cx="5786061" cy="1777658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B435E37-05E0-7E45-9444-C6C58A41AF75}"/>
                </a:ext>
              </a:extLst>
            </p:cNvPr>
            <p:cNvGrpSpPr/>
            <p:nvPr/>
          </p:nvGrpSpPr>
          <p:grpSpPr>
            <a:xfrm>
              <a:off x="1087030" y="3362699"/>
              <a:ext cx="1394781" cy="778418"/>
              <a:chOff x="1087030" y="3362699"/>
              <a:chExt cx="1394781" cy="7784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9DC5DD9D-3D02-6B41-A851-60268424CD5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30" y="3362699"/>
                    <a:ext cx="1129989" cy="7784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F1AD86D-715E-AC48-AF9D-930E7A9FF7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30" y="3362699"/>
                    <a:ext cx="1129989" cy="77841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2222" t="-111290" b="-1725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6185C766-41E9-B942-946B-E9E8A79DF273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787" y="3657072"/>
                    <a:ext cx="22602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19E487AC-A1D5-BC44-8494-DC66848C60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787" y="3657072"/>
                    <a:ext cx="226024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111" r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9" name="Content Placeholder 2">
              <a:extLst>
                <a:ext uri="{FF2B5EF4-FFF2-40B4-BE49-F238E27FC236}">
                  <a16:creationId xmlns:a16="http://schemas.microsoft.com/office/drawing/2014/main" id="{C8621BFE-0C36-1A41-A0DC-45FA1DEDB757}"/>
                </a:ext>
              </a:extLst>
            </p:cNvPr>
            <p:cNvSpPr txBox="1">
              <a:spLocks/>
            </p:cNvSpPr>
            <p:nvPr/>
          </p:nvSpPr>
          <p:spPr>
            <a:xfrm>
              <a:off x="1076498" y="4178853"/>
              <a:ext cx="5786061" cy="9615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is the number of digits in the numeral,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</a:t>
              </a:r>
              <a:r>
                <a:rPr lang="en-US" sz="1200" i="1" baseline="-25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is the digit in position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DC25F7D-FD7E-7F4D-B0F3-9A8BA9041592}"/>
              </a:ext>
            </a:extLst>
          </p:cNvPr>
          <p:cNvSpPr/>
          <p:nvPr/>
        </p:nvSpPr>
        <p:spPr>
          <a:xfrm>
            <a:off x="2241845" y="2618442"/>
            <a:ext cx="3803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dirty="0">
                <a:solidFill>
                  <a:srgbClr val="212121"/>
                </a:solidFill>
                <a:latin typeface="arial" panose="020B0604020202020204" pitchFamily="34" charset="0"/>
              </a:rPr>
              <a:t>7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e-IL" dirty="0">
                <a:solidFill>
                  <a:srgbClr val="212121"/>
                </a:solidFill>
                <a:latin typeface="arial" panose="020B0604020202020204" pitchFamily="34" charset="0"/>
              </a:rPr>
              <a:t>0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e-IL" dirty="0">
                <a:solidFill>
                  <a:srgbClr val="212121"/>
                </a:solidFill>
                <a:latin typeface="arial" panose="020B0604020202020204" pitchFamily="34" charset="0"/>
              </a:rPr>
              <a:t>5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e-IL" dirty="0">
                <a:solidFill>
                  <a:srgbClr val="212121"/>
                </a:solidFill>
                <a:latin typeface="arial" panose="020B0604020202020204" pitchFamily="34" charset="0"/>
              </a:rPr>
              <a:t>3</a:t>
            </a:r>
            <a:endParaRPr lang="en-US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FCB58DC-BDFD-7F45-A5D3-4D49DCBB3D3A}"/>
              </a:ext>
            </a:extLst>
          </p:cNvPr>
          <p:cNvGrpSpPr/>
          <p:nvPr/>
        </p:nvGrpSpPr>
        <p:grpSpPr>
          <a:xfrm>
            <a:off x="3322838" y="3612888"/>
            <a:ext cx="3857798" cy="369332"/>
            <a:chOff x="3322838" y="3610905"/>
            <a:chExt cx="3857798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0CD944A8-F639-BC48-985E-2F02A4924BC4}"/>
                    </a:ext>
                  </a:extLst>
                </p:cNvPr>
                <p:cNvSpPr txBox="1"/>
                <p:nvPr/>
              </p:nvSpPr>
              <p:spPr>
                <a:xfrm>
                  <a:off x="3322838" y="3657073"/>
                  <a:ext cx="2260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7D5A186-6299-E542-BE40-F8E3C049A2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2838" y="3657073"/>
                  <a:ext cx="22602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6667" r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CFF680F-785E-7D43-B62C-77A63B0E1E43}"/>
                    </a:ext>
                  </a:extLst>
                </p:cNvPr>
                <p:cNvSpPr txBox="1"/>
                <p:nvPr/>
              </p:nvSpPr>
              <p:spPr>
                <a:xfrm>
                  <a:off x="4301462" y="3678039"/>
                  <a:ext cx="2260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F75EB61-524C-0848-8165-8A41CE38F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462" y="3678039"/>
                  <a:ext cx="22602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667" r="-22222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35FDE413-9283-A545-9AF2-DD303F9FBC11}"/>
                    </a:ext>
                  </a:extLst>
                </p:cNvPr>
                <p:cNvSpPr txBox="1"/>
                <p:nvPr/>
              </p:nvSpPr>
              <p:spPr>
                <a:xfrm>
                  <a:off x="5212985" y="3678038"/>
                  <a:ext cx="2260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6DED122F-6026-5A41-BB07-B119159A3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2985" y="3678038"/>
                  <a:ext cx="22602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0526" r="-21053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1CB87BDA-3E25-CD4F-BCF5-7D949E2044CD}"/>
                    </a:ext>
                  </a:extLst>
                </p:cNvPr>
                <p:cNvSpPr txBox="1"/>
                <p:nvPr/>
              </p:nvSpPr>
              <p:spPr>
                <a:xfrm>
                  <a:off x="6250687" y="3657072"/>
                  <a:ext cx="2260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37782C84-4B36-E742-BF56-AF1B6DBF3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0687" y="3657072"/>
                  <a:ext cx="22602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1111"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8546206-B663-B448-AF20-D64C2978B2FE}"/>
                </a:ext>
              </a:extLst>
            </p:cNvPr>
            <p:cNvSpPr/>
            <p:nvPr/>
          </p:nvSpPr>
          <p:spPr>
            <a:xfrm>
              <a:off x="6466242" y="3610905"/>
              <a:ext cx="7143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21212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7053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E0F794C-0CF2-7D4E-8892-081561E04F3D}"/>
              </a:ext>
            </a:extLst>
          </p:cNvPr>
          <p:cNvGrpSpPr/>
          <p:nvPr/>
        </p:nvGrpSpPr>
        <p:grpSpPr>
          <a:xfrm>
            <a:off x="2565067" y="2945171"/>
            <a:ext cx="1168494" cy="1003586"/>
            <a:chOff x="2565067" y="2943188"/>
            <a:chExt cx="1168494" cy="10035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D266CE80-3F93-734A-B6A8-B65FD01130F8}"/>
                    </a:ext>
                  </a:extLst>
                </p:cNvPr>
                <p:cNvSpPr txBox="1"/>
                <p:nvPr/>
              </p:nvSpPr>
              <p:spPr>
                <a:xfrm>
                  <a:off x="2565067" y="3669775"/>
                  <a:ext cx="7293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D266CE80-3F93-734A-B6A8-B65FD01130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5067" y="3669775"/>
                  <a:ext cx="72930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6897" t="-4348" r="-1724" b="-869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55DEE76-057A-254A-80E4-901BC3987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9314" y="2943188"/>
              <a:ext cx="1024247" cy="640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3450A5E-65FB-4248-9F72-4B03A71C6439}"/>
              </a:ext>
            </a:extLst>
          </p:cNvPr>
          <p:cNvGrpSpPr/>
          <p:nvPr/>
        </p:nvGrpSpPr>
        <p:grpSpPr>
          <a:xfrm>
            <a:off x="3584996" y="2957770"/>
            <a:ext cx="729302" cy="978286"/>
            <a:chOff x="3584996" y="2955787"/>
            <a:chExt cx="729302" cy="978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ECB340D2-99A2-2248-9249-D3A6857B26FB}"/>
                    </a:ext>
                  </a:extLst>
                </p:cNvPr>
                <p:cNvSpPr txBox="1"/>
                <p:nvPr/>
              </p:nvSpPr>
              <p:spPr>
                <a:xfrm>
                  <a:off x="3584996" y="3657074"/>
                  <a:ext cx="7293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ECB340D2-99A2-2248-9249-D3A6857B2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4996" y="3657074"/>
                  <a:ext cx="729302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6897" t="-4348" r="-1724" b="-869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CE8ABFE-6A06-3145-8038-04BC2389A5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5155" y="2955787"/>
              <a:ext cx="265206" cy="627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189B315-F60A-E54A-B3C0-D17B81924C44}"/>
              </a:ext>
            </a:extLst>
          </p:cNvPr>
          <p:cNvGrpSpPr/>
          <p:nvPr/>
        </p:nvGrpSpPr>
        <p:grpSpPr>
          <a:xfrm>
            <a:off x="4276894" y="2963214"/>
            <a:ext cx="971117" cy="993808"/>
            <a:chOff x="4276894" y="2961231"/>
            <a:chExt cx="971117" cy="9938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DC51C20-BE08-9A48-8EB7-E4FF8D0C3C26}"/>
                    </a:ext>
                  </a:extLst>
                </p:cNvPr>
                <p:cNvSpPr txBox="1"/>
                <p:nvPr/>
              </p:nvSpPr>
              <p:spPr>
                <a:xfrm>
                  <a:off x="4523646" y="3678040"/>
                  <a:ext cx="7243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DC51C20-BE08-9A48-8EB7-E4FF8D0C3C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3646" y="3678040"/>
                  <a:ext cx="72436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6897" t="-4348" r="-1724" b="-434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180A0F0-0755-F041-BDBA-12AC868FF8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6894" y="2961231"/>
              <a:ext cx="294095" cy="62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BD46636-11C6-3D44-8E05-86B5C610EAE3}"/>
              </a:ext>
            </a:extLst>
          </p:cNvPr>
          <p:cNvGrpSpPr/>
          <p:nvPr/>
        </p:nvGrpSpPr>
        <p:grpSpPr>
          <a:xfrm>
            <a:off x="4570990" y="2939863"/>
            <a:ext cx="1600270" cy="1009844"/>
            <a:chOff x="4570990" y="2937880"/>
            <a:chExt cx="1600270" cy="1009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DA02D792-2F55-7D4E-A3FE-060B9B080B89}"/>
                    </a:ext>
                  </a:extLst>
                </p:cNvPr>
                <p:cNvSpPr txBox="1"/>
                <p:nvPr/>
              </p:nvSpPr>
              <p:spPr>
                <a:xfrm>
                  <a:off x="5441958" y="3670725"/>
                  <a:ext cx="7293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DA02D792-2F55-7D4E-A3FE-060B9B080B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1958" y="3670725"/>
                  <a:ext cx="729302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5172" t="-4348" r="-1724" b="-869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B3A14F7-84CD-7047-95F7-70B382EEC6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0990" y="2937880"/>
              <a:ext cx="899504" cy="6565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44ED2F4-7031-8446-A195-7383A183079C}"/>
              </a:ext>
            </a:extLst>
          </p:cNvPr>
          <p:cNvGrpSpPr/>
          <p:nvPr/>
        </p:nvGrpSpPr>
        <p:grpSpPr>
          <a:xfrm>
            <a:off x="3764963" y="2417613"/>
            <a:ext cx="742135" cy="286300"/>
            <a:chOff x="3764963" y="2415630"/>
            <a:chExt cx="742135" cy="2863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0C617D6-CF67-5B4F-AA10-D58F7DD1ED39}"/>
                </a:ext>
              </a:extLst>
            </p:cNvPr>
            <p:cNvSpPr/>
            <p:nvPr/>
          </p:nvSpPr>
          <p:spPr>
            <a:xfrm>
              <a:off x="3764963" y="2424931"/>
              <a:ext cx="1539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0" dirty="0">
                  <a:solidFill>
                    <a:srgbClr val="0432F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7420C66-2155-0342-A4A5-310321BD14D3}"/>
                </a:ext>
              </a:extLst>
            </p:cNvPr>
            <p:cNvSpPr/>
            <p:nvPr/>
          </p:nvSpPr>
          <p:spPr>
            <a:xfrm>
              <a:off x="3969529" y="2421201"/>
              <a:ext cx="1539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0502D3F-E6B9-104E-9558-F4C8F46E486A}"/>
                </a:ext>
              </a:extLst>
            </p:cNvPr>
            <p:cNvSpPr/>
            <p:nvPr/>
          </p:nvSpPr>
          <p:spPr>
            <a:xfrm>
              <a:off x="4148610" y="2419360"/>
              <a:ext cx="1539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D0B4C62-BF74-5648-8C4E-6D7BEFE5D1F8}"/>
                </a:ext>
              </a:extLst>
            </p:cNvPr>
            <p:cNvSpPr/>
            <p:nvPr/>
          </p:nvSpPr>
          <p:spPr>
            <a:xfrm>
              <a:off x="4353176" y="2415630"/>
              <a:ext cx="1539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D205A73-7B07-674F-BD82-4AF6A4ABAF53}"/>
              </a:ext>
            </a:extLst>
          </p:cNvPr>
          <p:cNvSpPr/>
          <p:nvPr/>
        </p:nvSpPr>
        <p:spPr>
          <a:xfrm>
            <a:off x="2612876" y="4882026"/>
            <a:ext cx="3803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1  1  0  </a:t>
            </a: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1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  1  1  0  0  0  1  1  </a:t>
            </a: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0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en-US" spc="200" dirty="0">
                <a:solidFill>
                  <a:srgbClr val="212121"/>
                </a:solidFill>
                <a:latin typeface="arial" panose="020B0604020202020204" pitchFamily="34" charset="0"/>
              </a:rPr>
              <a:t>1</a:t>
            </a:r>
            <a:r>
              <a:rPr lang="en-US" sz="1600" i="1" spc="200" baseline="-25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</a:t>
            </a:r>
            <a:endParaRPr lang="en-US" sz="1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743A04-109F-A608-2C5E-97C812739D3F}"/>
              </a:ext>
            </a:extLst>
          </p:cNvPr>
          <p:cNvGrpSpPr/>
          <p:nvPr/>
        </p:nvGrpSpPr>
        <p:grpSpPr>
          <a:xfrm>
            <a:off x="1173099" y="4572472"/>
            <a:ext cx="6136200" cy="1852584"/>
            <a:chOff x="1173099" y="4572472"/>
            <a:chExt cx="6136200" cy="1852584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26F2EA5-D705-5C4D-A26D-A0D58A5B5A16}"/>
                </a:ext>
              </a:extLst>
            </p:cNvPr>
            <p:cNvSpPr/>
            <p:nvPr/>
          </p:nvSpPr>
          <p:spPr>
            <a:xfrm>
              <a:off x="6594905" y="5820479"/>
              <a:ext cx="7143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21212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7053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6B3953-FA27-8041-AF08-14EF3EE9E348}"/>
                </a:ext>
              </a:extLst>
            </p:cNvPr>
            <p:cNvGrpSpPr/>
            <p:nvPr/>
          </p:nvGrpSpPr>
          <p:grpSpPr>
            <a:xfrm>
              <a:off x="1173099" y="5646638"/>
              <a:ext cx="5432275" cy="778418"/>
              <a:chOff x="1180312" y="5528916"/>
              <a:chExt cx="5432275" cy="7784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E85BC615-EFAE-3C4F-AFC3-D83A9019AB05}"/>
                      </a:ext>
                    </a:extLst>
                  </p:cNvPr>
                  <p:cNvSpPr txBox="1"/>
                  <p:nvPr/>
                </p:nvSpPr>
                <p:spPr>
                  <a:xfrm>
                    <a:off x="5057587" y="5762136"/>
                    <a:ext cx="22602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F849BE77-FB38-154C-A14F-B462FC6DD7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7587" y="5762136"/>
                    <a:ext cx="226024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5789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2B31C757-8152-4D4B-A840-265815368A25}"/>
                  </a:ext>
                </a:extLst>
              </p:cNvPr>
              <p:cNvGrpSpPr/>
              <p:nvPr/>
            </p:nvGrpSpPr>
            <p:grpSpPr>
              <a:xfrm>
                <a:off x="1180312" y="5528916"/>
                <a:ext cx="5432275" cy="778418"/>
                <a:chOff x="1180312" y="5528916"/>
                <a:chExt cx="5432275" cy="7784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TextBox 140">
                      <a:extLst>
                        <a:ext uri="{FF2B5EF4-FFF2-40B4-BE49-F238E27FC236}">
                          <a16:creationId xmlns:a16="http://schemas.microsoft.com/office/drawing/2014/main" id="{A133329B-EBED-4441-B264-040FB2AF83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32757" y="5776796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812228F2-344F-ED43-9527-3F0E0F33EAA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32757" y="5776796"/>
                      <a:ext cx="226024" cy="276999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l="-16667" r="-2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56D748A2-B369-1D44-9966-0AF589980C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3881" y="5762137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AA7095D8-4D58-D84B-B9F5-F6AE7DCBC19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63881" y="5762137"/>
                      <a:ext cx="226024" cy="276999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l="-15789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3" name="TextBox 142">
                      <a:extLst>
                        <a:ext uri="{FF2B5EF4-FFF2-40B4-BE49-F238E27FC236}">
                          <a16:creationId xmlns:a16="http://schemas.microsoft.com/office/drawing/2014/main" id="{0E07AD21-324D-2D4E-8800-1FB652BDCF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71914" y="5753872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4" name="TextBox 133">
                      <a:extLst>
                        <a:ext uri="{FF2B5EF4-FFF2-40B4-BE49-F238E27FC236}">
                          <a16:creationId xmlns:a16="http://schemas.microsoft.com/office/drawing/2014/main" id="{6B669B51-1F1C-1744-A76F-6F89AE00BAD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71914" y="5753872"/>
                      <a:ext cx="226024" cy="276999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l="-21053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216AE7FF-B5E6-8C4A-B812-4E7C573515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86563" y="5748924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E5464CCF-A68C-F74B-BA84-73B1E34175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86563" y="5748924"/>
                      <a:ext cx="226024" cy="276999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l="-10526" r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77810372-E970-C745-87D2-0EEC48F771D6}"/>
                    </a:ext>
                  </a:extLst>
                </p:cNvPr>
                <p:cNvGrpSpPr/>
                <p:nvPr/>
              </p:nvGrpSpPr>
              <p:grpSpPr>
                <a:xfrm>
                  <a:off x="1180312" y="5528916"/>
                  <a:ext cx="1270793" cy="778418"/>
                  <a:chOff x="1180312" y="5393121"/>
                  <a:chExt cx="1270793" cy="77841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6" name="TextBox 145">
                        <a:extLst>
                          <a:ext uri="{FF2B5EF4-FFF2-40B4-BE49-F238E27FC236}">
                            <a16:creationId xmlns:a16="http://schemas.microsoft.com/office/drawing/2014/main" id="{287FDFD2-5CA2-D549-BAA1-A777702590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80312" y="5393121"/>
                        <a:ext cx="1001749" cy="7784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508B8748-D873-254A-B2C6-56B9A1D7FD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80312" y="5393121"/>
                        <a:ext cx="1001749" cy="778418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 l="-80000" t="-111290" b="-1725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7" name="TextBox 146">
                        <a:extLst>
                          <a:ext uri="{FF2B5EF4-FFF2-40B4-BE49-F238E27FC236}">
                            <a16:creationId xmlns:a16="http://schemas.microsoft.com/office/drawing/2014/main" id="{B5AF5EC5-A65F-9B42-A74C-FF7270C02A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25081" y="5641000"/>
                        <a:ext cx="22602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12" name="TextBox 111">
                        <a:extLst>
                          <a:ext uri="{FF2B5EF4-FFF2-40B4-BE49-F238E27FC236}">
                            <a16:creationId xmlns:a16="http://schemas.microsoft.com/office/drawing/2014/main" id="{5B2611BD-8107-444C-8892-F8AD34CFC02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25081" y="5641000"/>
                        <a:ext cx="226024" cy="276999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 l="-5263" r="-52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E0862FD8-149B-BB4D-8AE8-365EBB2542C8}"/>
                </a:ext>
              </a:extLst>
            </p:cNvPr>
            <p:cNvGrpSpPr/>
            <p:nvPr/>
          </p:nvGrpSpPr>
          <p:grpSpPr>
            <a:xfrm>
              <a:off x="2527148" y="5251358"/>
              <a:ext cx="677878" cy="932861"/>
              <a:chOff x="2534361" y="5133636"/>
              <a:chExt cx="677878" cy="9328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BC4DFECA-A1AD-724F-B0AA-624690C48DD0}"/>
                      </a:ext>
                    </a:extLst>
                  </p:cNvPr>
                  <p:cNvSpPr txBox="1"/>
                  <p:nvPr/>
                </p:nvSpPr>
                <p:spPr>
                  <a:xfrm>
                    <a:off x="2534361" y="5789498"/>
                    <a:ext cx="677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7969866E-F0A0-844D-A970-58432C1000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4361" y="5789498"/>
                    <a:ext cx="677878" cy="276999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7407" t="-9091" r="-1852" b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CBE1490-2CFC-DF4A-B80B-61048EB2E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9314" y="5133636"/>
                <a:ext cx="169841" cy="5448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A3FA29EE-C861-6146-8A17-BF0D194023CF}"/>
                </a:ext>
              </a:extLst>
            </p:cNvPr>
            <p:cNvGrpSpPr/>
            <p:nvPr/>
          </p:nvGrpSpPr>
          <p:grpSpPr>
            <a:xfrm>
              <a:off x="3139341" y="5251358"/>
              <a:ext cx="1002489" cy="920160"/>
              <a:chOff x="3146554" y="5133636"/>
              <a:chExt cx="1002489" cy="9201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0C3A1B9E-B87F-544C-A59E-E16CC4524D29}"/>
                      </a:ext>
                    </a:extLst>
                  </p:cNvPr>
                  <p:cNvSpPr txBox="1"/>
                  <p:nvPr/>
                </p:nvSpPr>
                <p:spPr>
                  <a:xfrm>
                    <a:off x="3471165" y="5776797"/>
                    <a:ext cx="677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CA5571EE-62F7-614D-A784-3BE0E45DEB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1165" y="5776797"/>
                    <a:ext cx="677878" cy="276999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5455" t="-4348" r="-1818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3B54218-CE1D-5544-BCBB-A4CD18F51A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46554" y="5133636"/>
                <a:ext cx="427904" cy="5812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0E111BC6-0FA7-0B42-BC25-7EA9EF8C2C40}"/>
                </a:ext>
              </a:extLst>
            </p:cNvPr>
            <p:cNvGrpSpPr/>
            <p:nvPr/>
          </p:nvGrpSpPr>
          <p:grpSpPr>
            <a:xfrm>
              <a:off x="3463952" y="5251359"/>
              <a:ext cx="1592778" cy="905500"/>
              <a:chOff x="3471165" y="5133637"/>
              <a:chExt cx="1592778" cy="9055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9510E773-FC19-134D-8499-93D1B5ACF764}"/>
                      </a:ext>
                    </a:extLst>
                  </p:cNvPr>
                  <p:cNvSpPr txBox="1"/>
                  <p:nvPr/>
                </p:nvSpPr>
                <p:spPr>
                  <a:xfrm>
                    <a:off x="4386065" y="5762138"/>
                    <a:ext cx="677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33DDCB5E-FDA9-0E4D-A009-43D6B299C1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86065" y="5762138"/>
                    <a:ext cx="677878" cy="276999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5455" t="-4348" r="-1818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F52CCB89-894F-224F-9266-1E34D808F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1165" y="5133637"/>
                <a:ext cx="931266" cy="5812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7BAC1D1-F472-CA44-9BEF-DAC99A77F18C}"/>
                </a:ext>
              </a:extLst>
            </p:cNvPr>
            <p:cNvGrpSpPr/>
            <p:nvPr/>
          </p:nvGrpSpPr>
          <p:grpSpPr>
            <a:xfrm>
              <a:off x="4746072" y="5251358"/>
              <a:ext cx="1649457" cy="897235"/>
              <a:chOff x="4753285" y="5133636"/>
              <a:chExt cx="1649457" cy="897235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E0124A4C-4EF5-6E49-8027-EDEE17D3E6C4}"/>
                  </a:ext>
                </a:extLst>
              </p:cNvPr>
              <p:cNvGrpSpPr/>
              <p:nvPr/>
            </p:nvGrpSpPr>
            <p:grpSpPr>
              <a:xfrm>
                <a:off x="5290685" y="5133636"/>
                <a:ext cx="1112057" cy="897235"/>
                <a:chOff x="5290685" y="5133636"/>
                <a:chExt cx="1112057" cy="89723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25CDEE57-D096-5244-BFF7-B3DF268C8C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0685" y="5706840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5" name="TextBox 134">
                      <a:extLst>
                        <a:ext uri="{FF2B5EF4-FFF2-40B4-BE49-F238E27FC236}">
                          <a16:creationId xmlns:a16="http://schemas.microsoft.com/office/drawing/2014/main" id="{EA983258-2F0F-BA47-BFD6-E27FC0D797E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90685" y="5706840"/>
                      <a:ext cx="226024" cy="276999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TextBox 160">
                      <a:extLst>
                        <a:ext uri="{FF2B5EF4-FFF2-40B4-BE49-F238E27FC236}">
                          <a16:creationId xmlns:a16="http://schemas.microsoft.com/office/drawing/2014/main" id="{E48F4815-11DA-F843-8618-6DD88C06AC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17710" y="5753872"/>
                      <a:ext cx="5850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7" name="TextBox 106">
                      <a:extLst>
                        <a:ext uri="{FF2B5EF4-FFF2-40B4-BE49-F238E27FC236}">
                          <a16:creationId xmlns:a16="http://schemas.microsoft.com/office/drawing/2014/main" id="{F94D22DF-58E2-7C40-9B3F-C061ED8D2C3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7710" y="5753872"/>
                      <a:ext cx="585032" cy="276999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 l="-6383" r="-2128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5935963E-38CF-8E4B-9116-1C2C1ADD3D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92017" y="5133636"/>
                  <a:ext cx="0" cy="5812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9B453B58-A237-4542-8451-9714B37C115B}"/>
                  </a:ext>
                </a:extLst>
              </p:cNvPr>
              <p:cNvSpPr txBox="1"/>
              <p:nvPr/>
            </p:nvSpPr>
            <p:spPr>
              <a:xfrm>
                <a:off x="4753285" y="5235826"/>
                <a:ext cx="8756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dirty="0"/>
                  <a:t>.  .  .</a:t>
                </a: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01198727-ADFF-1541-B09B-94CA00158CAF}"/>
                </a:ext>
              </a:extLst>
            </p:cNvPr>
            <p:cNvGrpSpPr/>
            <p:nvPr/>
          </p:nvGrpSpPr>
          <p:grpSpPr>
            <a:xfrm>
              <a:off x="2749517" y="4572472"/>
              <a:ext cx="3241057" cy="355415"/>
              <a:chOff x="2756730" y="4318955"/>
              <a:chExt cx="3241057" cy="355415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2C461B04-D81D-3446-A203-33A6103ACEC2}"/>
                  </a:ext>
                </a:extLst>
              </p:cNvPr>
              <p:cNvSpPr/>
              <p:nvPr/>
            </p:nvSpPr>
            <p:spPr>
              <a:xfrm>
                <a:off x="5064462" y="4397371"/>
                <a:ext cx="1539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0" dirty="0">
                    <a:solidFill>
                      <a:srgbClr val="0432FF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sz="12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DC59A5E0-2C93-5F46-954F-3F7D614D1709}"/>
                  </a:ext>
                </a:extLst>
              </p:cNvPr>
              <p:cNvSpPr/>
              <p:nvPr/>
            </p:nvSpPr>
            <p:spPr>
              <a:xfrm>
                <a:off x="5318900" y="4393641"/>
                <a:ext cx="1539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6C3C321-481B-4F4E-BCB4-A222A81AE084}"/>
                  </a:ext>
                </a:extLst>
              </p:cNvPr>
              <p:cNvSpPr/>
              <p:nvPr/>
            </p:nvSpPr>
            <p:spPr>
              <a:xfrm>
                <a:off x="5569818" y="4391800"/>
                <a:ext cx="1539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70B16938-A36F-9E4A-A826-70E5937A9640}"/>
                  </a:ext>
                </a:extLst>
              </p:cNvPr>
              <p:cNvSpPr/>
              <p:nvPr/>
            </p:nvSpPr>
            <p:spPr>
              <a:xfrm>
                <a:off x="5843865" y="4388070"/>
                <a:ext cx="1539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56CD12C8-E8C5-DB41-B081-5D2F5843CD3A}"/>
                  </a:ext>
                </a:extLst>
              </p:cNvPr>
              <p:cNvSpPr/>
              <p:nvPr/>
            </p:nvSpPr>
            <p:spPr>
              <a:xfrm>
                <a:off x="2756730" y="4376503"/>
                <a:ext cx="228447" cy="276999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E8395FF4-E432-3543-BCD2-C54BF4B678A7}"/>
                  </a:ext>
                </a:extLst>
              </p:cNvPr>
              <p:cNvSpPr/>
              <p:nvPr/>
            </p:nvSpPr>
            <p:spPr>
              <a:xfrm>
                <a:off x="3001192" y="4379271"/>
                <a:ext cx="228447" cy="276999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6D196BBA-5B97-8C46-8043-92565E7E90E6}"/>
                  </a:ext>
                </a:extLst>
              </p:cNvPr>
              <p:cNvSpPr/>
              <p:nvPr/>
            </p:nvSpPr>
            <p:spPr>
              <a:xfrm>
                <a:off x="3258884" y="4379274"/>
                <a:ext cx="228447" cy="276999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90C55D47-7966-714F-A0B6-E35ABA8F4ECD}"/>
                  </a:ext>
                </a:extLst>
              </p:cNvPr>
              <p:cNvSpPr txBox="1"/>
              <p:nvPr/>
            </p:nvSpPr>
            <p:spPr>
              <a:xfrm>
                <a:off x="4208705" y="4318955"/>
                <a:ext cx="8756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432FF"/>
                    </a:solidFill>
                  </a:rPr>
                  <a:t>.  .  .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F932621-D490-004F-9198-9FAE677C7988}"/>
              </a:ext>
            </a:extLst>
          </p:cNvPr>
          <p:cNvGrpSpPr/>
          <p:nvPr/>
        </p:nvGrpSpPr>
        <p:grpSpPr>
          <a:xfrm>
            <a:off x="1451617" y="2803108"/>
            <a:ext cx="1134516" cy="2700493"/>
            <a:chOff x="1427948" y="2693654"/>
            <a:chExt cx="1134516" cy="2700493"/>
          </a:xfrm>
        </p:grpSpPr>
        <p:sp>
          <p:nvSpPr>
            <p:cNvPr id="172" name="Rounded Rectangular Callout 171">
              <a:extLst>
                <a:ext uri="{FF2B5EF4-FFF2-40B4-BE49-F238E27FC236}">
                  <a16:creationId xmlns:a16="http://schemas.microsoft.com/office/drawing/2014/main" id="{9E8B4625-6521-2648-B900-A2832E3ADBA3}"/>
                </a:ext>
              </a:extLst>
            </p:cNvPr>
            <p:cNvSpPr/>
            <p:nvPr/>
          </p:nvSpPr>
          <p:spPr>
            <a:xfrm>
              <a:off x="1552032" y="4883992"/>
              <a:ext cx="1010432" cy="510155"/>
            </a:xfrm>
            <a:prstGeom prst="wedgeRoundRectCallout">
              <a:avLst>
                <a:gd name="adj1" fmla="val -5672"/>
                <a:gd name="adj2" fmla="val 108176"/>
                <a:gd name="adj3" fmla="val 16667"/>
              </a:avLst>
            </a:prstGeom>
            <a:solidFill>
              <a:srgbClr val="FFF7E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computer friendly</a:t>
              </a:r>
              <a:endParaRPr lang="en-US" sz="1400" dirty="0">
                <a:solidFill>
                  <a:schemeClr val="tx1"/>
                </a:solidFill>
                <a:latin typeface="Consolas"/>
                <a:cs typeface="Consolas"/>
              </a:endParaRPr>
            </a:p>
          </p:txBody>
        </p:sp>
        <p:sp>
          <p:nvSpPr>
            <p:cNvPr id="173" name="Rounded Rectangular Callout 172">
              <a:extLst>
                <a:ext uri="{FF2B5EF4-FFF2-40B4-BE49-F238E27FC236}">
                  <a16:creationId xmlns:a16="http://schemas.microsoft.com/office/drawing/2014/main" id="{2C396E32-4516-8C4F-97CF-0766F7B50A85}"/>
                </a:ext>
              </a:extLst>
            </p:cNvPr>
            <p:cNvSpPr/>
            <p:nvPr/>
          </p:nvSpPr>
          <p:spPr>
            <a:xfrm>
              <a:off x="1427948" y="2693654"/>
              <a:ext cx="1010432" cy="510155"/>
            </a:xfrm>
            <a:prstGeom prst="wedgeRoundRectCallout">
              <a:avLst>
                <a:gd name="adj1" fmla="val -5672"/>
                <a:gd name="adj2" fmla="val 108176"/>
                <a:gd name="adj3" fmla="val 16667"/>
              </a:avLst>
            </a:prstGeom>
            <a:solidFill>
              <a:srgbClr val="FFF7E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human</a:t>
              </a:r>
              <a:b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</a:b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friendly</a:t>
              </a:r>
              <a:endParaRPr lang="en-US" sz="1400" dirty="0">
                <a:solidFill>
                  <a:schemeClr val="tx1"/>
                </a:solidFill>
                <a:latin typeface="Consolas"/>
                <a:cs typeface="Consola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91A162-3FAB-4395-B9C3-39B54D275DD6}"/>
              </a:ext>
            </a:extLst>
          </p:cNvPr>
          <p:cNvGrpSpPr/>
          <p:nvPr/>
        </p:nvGrpSpPr>
        <p:grpSpPr>
          <a:xfrm>
            <a:off x="1379633" y="712179"/>
            <a:ext cx="2202759" cy="807482"/>
            <a:chOff x="1456865" y="1095247"/>
            <a:chExt cx="5963202" cy="28727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18916E-34BE-D1C4-B499-B7D021AE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097E415-3996-915D-AE09-E67DBF11D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9B56966-DB09-A27E-3EBC-CBE362AF6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CFB14DD-B4EE-21A6-D892-E08685D47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60531A7-DD84-80FE-9E20-E1656ACEB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C42BFF8-369A-B6C3-F9DA-35D92EA7D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D20E5FB-62FD-E983-6216-3AA69D070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ECE0C02-9A31-0FCD-E8BB-53BF2CCCE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4589DAF-14F8-924B-6F28-6CC7EFD1D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ECC7F18-D530-3B39-02C8-566D46440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C76AA08-8E42-9BC9-DBEB-D97D59226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6947877-BCD6-691D-6965-377BE9AC7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322EB30-2447-6ED5-6D53-668DF4E7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F9C4628-F4F2-44E8-DD8F-197639107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27D6C57-E19F-AF43-C50D-A5F1D85D2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C2DB83E-CE67-463F-CDA7-1A077A3B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1943B24-877D-7B4B-81FF-ADF1B24A6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CA490F5-9670-C289-C566-38082E60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845B642-CC71-F9E3-1967-AA23A6A63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4899F6C-0CFA-338D-34BE-C1616FDB8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626D932-7389-B913-DEBD-E7A6DC496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24676A7-7AAE-663D-F4CE-2F8A35CAE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0B3D4CB-A665-59B9-C69C-37B826262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7168F5C-7A37-9B05-6C20-1879F8BD3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4086211-9415-D095-7114-893A362A9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180B74A-E7F1-756C-F878-E9E5CFD9A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3C530988-D83F-02E6-7453-31361F398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4C8AD85-32D1-93DD-DFA7-AA61F6B622F7}"/>
              </a:ext>
            </a:extLst>
          </p:cNvPr>
          <p:cNvSpPr txBox="1"/>
          <p:nvPr/>
        </p:nvSpPr>
        <p:spPr>
          <a:xfrm>
            <a:off x="5467391" y="1795199"/>
            <a:ext cx="786689" cy="248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/>
              <a:t>...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5A56B49C-6C7F-BCAE-21C2-AC90657E6C2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flipH="1">
            <a:off x="5210029" y="1146327"/>
            <a:ext cx="198222" cy="2412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A70EBEB-602B-6021-3742-569BD01828F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100641" y="1905942"/>
            <a:ext cx="202046" cy="24593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7CAB2642-1AA6-17EB-649A-E27ABFB58591}"/>
              </a:ext>
            </a:extLst>
          </p:cNvPr>
          <p:cNvGrpSpPr/>
          <p:nvPr/>
        </p:nvGrpSpPr>
        <p:grpSpPr>
          <a:xfrm>
            <a:off x="3326856" y="707508"/>
            <a:ext cx="2202759" cy="807482"/>
            <a:chOff x="1456865" y="1095247"/>
            <a:chExt cx="5963202" cy="287271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CFFD231-568C-44BA-F822-9968F502D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71FB0D4-2203-9C1C-6587-F4F9FF07A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DBBCDBF3-9764-3F30-E422-C4A3F9CCF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FFDFA61-244F-0CB9-1C20-47648964A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198D40C-E610-E96E-52CE-4B9A0A9A2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A9CA6765-A7C7-A822-9F8C-1D0E0F4C6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C3A7B1EA-532C-9859-A34B-0C077250C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076318D-639A-8C6A-0257-51BEA82F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E0F442C-F8B8-2207-CDA2-4008CBAAC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4618F63B-84A1-BC33-9C24-03AEDB726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463A94A-AA26-8519-375D-145B99F19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D7B2F4A-ECAF-52CF-DA40-BB27625F1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76A50DE0-D2B9-3F28-9C57-8AA5AF2F2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AD7EB15F-BED2-CC91-2E30-D7087B397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342BE71-0795-C4DD-EB37-ECF39462F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C8044F2-495A-4E90-2264-51FDE7232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9D02BE6-DA52-5509-1D0C-B39E51361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F2B4234A-4628-7A5F-324F-7AB871B91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E6CBF7F-BB5A-7F0F-E5BB-E3DC6370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1B6C09E-3CD5-2D3B-BC85-1D710DB22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6975D4B-0005-79CF-C7AF-C76B3EF19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34536FD1-1574-4133-ABA7-43307B972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68C9408-BA39-6302-4A85-844578E4E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1EC8D506-CAAB-91A0-3AC1-47DBE093A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FF588C6-98AB-9582-9D16-863C2BE71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F11FAEC1-C754-F4EC-80E9-C75265578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354C355-F2C6-89E8-04FF-16750777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8DF0E17-8068-179E-DDBE-58FC3CFC7CEF}"/>
              </a:ext>
            </a:extLst>
          </p:cNvPr>
          <p:cNvGrpSpPr/>
          <p:nvPr/>
        </p:nvGrpSpPr>
        <p:grpSpPr>
          <a:xfrm>
            <a:off x="1391573" y="1534841"/>
            <a:ext cx="2202759" cy="807482"/>
            <a:chOff x="1456865" y="1095247"/>
            <a:chExt cx="5963202" cy="2872714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1B3925E6-6FFD-A356-D332-C5554A40C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2534B475-0636-ACC9-8419-87D60849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5B921BE-70E4-AD42-7ED9-8C1224C92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89C61ACD-2B74-3391-C8EF-AE83F9ED2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E2CC50C-FADE-AD63-FC12-A6A4995FB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2FFB921-A590-C1CD-CA10-1FB014638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C49BC55A-7957-2349-0A60-9BF1994A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BEC13BD5-1DB5-F715-3353-6B3F35003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153609F0-22A5-C4F7-0EB8-F6619A3F9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58368" name="Picture 58367">
              <a:extLst>
                <a:ext uri="{FF2B5EF4-FFF2-40B4-BE49-F238E27FC236}">
                  <a16:creationId xmlns:a16="http://schemas.microsoft.com/office/drawing/2014/main" id="{95A3ABAC-9C83-354B-2E08-6825BF883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58369" name="Picture 58368">
              <a:extLst>
                <a:ext uri="{FF2B5EF4-FFF2-40B4-BE49-F238E27FC236}">
                  <a16:creationId xmlns:a16="http://schemas.microsoft.com/office/drawing/2014/main" id="{C0B304B1-9EE9-EAEC-8A33-95755DC47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58370" name="Picture 58369">
              <a:extLst>
                <a:ext uri="{FF2B5EF4-FFF2-40B4-BE49-F238E27FC236}">
                  <a16:creationId xmlns:a16="http://schemas.microsoft.com/office/drawing/2014/main" id="{1C911180-06A6-F504-1CD4-6D46F7812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58372" name="Picture 58371">
              <a:extLst>
                <a:ext uri="{FF2B5EF4-FFF2-40B4-BE49-F238E27FC236}">
                  <a16:creationId xmlns:a16="http://schemas.microsoft.com/office/drawing/2014/main" id="{6A5C5DB1-9042-A4F2-C739-A8209D61C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58373" name="Picture 58372">
              <a:extLst>
                <a:ext uri="{FF2B5EF4-FFF2-40B4-BE49-F238E27FC236}">
                  <a16:creationId xmlns:a16="http://schemas.microsoft.com/office/drawing/2014/main" id="{65132953-4C61-F9CF-EB3B-B10899E5E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58374" name="Picture 58373">
              <a:extLst>
                <a:ext uri="{FF2B5EF4-FFF2-40B4-BE49-F238E27FC236}">
                  <a16:creationId xmlns:a16="http://schemas.microsoft.com/office/drawing/2014/main" id="{28D33C0D-69B8-CFDD-83A4-CCC091698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58375" name="Picture 58374">
              <a:extLst>
                <a:ext uri="{FF2B5EF4-FFF2-40B4-BE49-F238E27FC236}">
                  <a16:creationId xmlns:a16="http://schemas.microsoft.com/office/drawing/2014/main" id="{FD6DC201-23A9-CF48-3A3A-9AF1E68E0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58376" name="Picture 58375">
              <a:extLst>
                <a:ext uri="{FF2B5EF4-FFF2-40B4-BE49-F238E27FC236}">
                  <a16:creationId xmlns:a16="http://schemas.microsoft.com/office/drawing/2014/main" id="{EC84EC11-D2F6-F107-E2C0-EDE6AD776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58377" name="Picture 58376">
              <a:extLst>
                <a:ext uri="{FF2B5EF4-FFF2-40B4-BE49-F238E27FC236}">
                  <a16:creationId xmlns:a16="http://schemas.microsoft.com/office/drawing/2014/main" id="{9356173E-2D0B-E9CD-DF14-7E823F52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58378" name="Picture 58377">
              <a:extLst>
                <a:ext uri="{FF2B5EF4-FFF2-40B4-BE49-F238E27FC236}">
                  <a16:creationId xmlns:a16="http://schemas.microsoft.com/office/drawing/2014/main" id="{C1AA7CFB-464F-E9A4-04BB-0F96DD260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58379" name="Picture 58378">
              <a:extLst>
                <a:ext uri="{FF2B5EF4-FFF2-40B4-BE49-F238E27FC236}">
                  <a16:creationId xmlns:a16="http://schemas.microsoft.com/office/drawing/2014/main" id="{3CD138A5-8EA6-8171-B341-25B8A07C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58380" name="Picture 58379">
              <a:extLst>
                <a:ext uri="{FF2B5EF4-FFF2-40B4-BE49-F238E27FC236}">
                  <a16:creationId xmlns:a16="http://schemas.microsoft.com/office/drawing/2014/main" id="{69F3A82A-D6D8-378B-CB40-3B9AA5075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58381" name="Picture 58380">
              <a:extLst>
                <a:ext uri="{FF2B5EF4-FFF2-40B4-BE49-F238E27FC236}">
                  <a16:creationId xmlns:a16="http://schemas.microsoft.com/office/drawing/2014/main" id="{0BAFE0BF-42C5-C51E-7DEC-AF950F7BF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58382" name="Picture 58381">
              <a:extLst>
                <a:ext uri="{FF2B5EF4-FFF2-40B4-BE49-F238E27FC236}">
                  <a16:creationId xmlns:a16="http://schemas.microsoft.com/office/drawing/2014/main" id="{DC5E188E-4531-A40B-5928-68C62A5CD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58383" name="Picture 58382">
              <a:extLst>
                <a:ext uri="{FF2B5EF4-FFF2-40B4-BE49-F238E27FC236}">
                  <a16:creationId xmlns:a16="http://schemas.microsoft.com/office/drawing/2014/main" id="{E34D202C-4ED6-1B70-14B0-ABB62A94B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58384" name="Picture 58383">
              <a:extLst>
                <a:ext uri="{FF2B5EF4-FFF2-40B4-BE49-F238E27FC236}">
                  <a16:creationId xmlns:a16="http://schemas.microsoft.com/office/drawing/2014/main" id="{40727556-DD55-A668-48AC-0EA240DA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58385" name="Picture 58384">
              <a:extLst>
                <a:ext uri="{FF2B5EF4-FFF2-40B4-BE49-F238E27FC236}">
                  <a16:creationId xmlns:a16="http://schemas.microsoft.com/office/drawing/2014/main" id="{8DB4019D-043C-5EF5-EFEA-4E64EDD11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58386" name="Picture 58385">
              <a:extLst>
                <a:ext uri="{FF2B5EF4-FFF2-40B4-BE49-F238E27FC236}">
                  <a16:creationId xmlns:a16="http://schemas.microsoft.com/office/drawing/2014/main" id="{20480DF9-5E25-4E20-4C15-B76DE3431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grpSp>
        <p:nvGrpSpPr>
          <p:cNvPr id="58387" name="Group 58386">
            <a:extLst>
              <a:ext uri="{FF2B5EF4-FFF2-40B4-BE49-F238E27FC236}">
                <a16:creationId xmlns:a16="http://schemas.microsoft.com/office/drawing/2014/main" id="{9869F5FC-D896-E6D0-0D3C-46C56F77A558}"/>
              </a:ext>
            </a:extLst>
          </p:cNvPr>
          <p:cNvGrpSpPr/>
          <p:nvPr/>
        </p:nvGrpSpPr>
        <p:grpSpPr>
          <a:xfrm>
            <a:off x="3210125" y="1416169"/>
            <a:ext cx="2202759" cy="807482"/>
            <a:chOff x="1456865" y="1095247"/>
            <a:chExt cx="5963202" cy="2872714"/>
          </a:xfrm>
        </p:grpSpPr>
        <p:pic>
          <p:nvPicPr>
            <p:cNvPr id="58388" name="Picture 58387">
              <a:extLst>
                <a:ext uri="{FF2B5EF4-FFF2-40B4-BE49-F238E27FC236}">
                  <a16:creationId xmlns:a16="http://schemas.microsoft.com/office/drawing/2014/main" id="{12616DF0-6F70-879C-DC95-1127E36B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58389" name="Picture 58388">
              <a:extLst>
                <a:ext uri="{FF2B5EF4-FFF2-40B4-BE49-F238E27FC236}">
                  <a16:creationId xmlns:a16="http://schemas.microsoft.com/office/drawing/2014/main" id="{BABC7C98-7639-583E-6A67-CEE5974E5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58390" name="Picture 58389">
              <a:extLst>
                <a:ext uri="{FF2B5EF4-FFF2-40B4-BE49-F238E27FC236}">
                  <a16:creationId xmlns:a16="http://schemas.microsoft.com/office/drawing/2014/main" id="{72698C18-723C-F350-A15D-6276F62D1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58391" name="Picture 58390">
              <a:extLst>
                <a:ext uri="{FF2B5EF4-FFF2-40B4-BE49-F238E27FC236}">
                  <a16:creationId xmlns:a16="http://schemas.microsoft.com/office/drawing/2014/main" id="{CE137416-8909-5D65-7F66-50F31324B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58392" name="Picture 58391">
              <a:extLst>
                <a:ext uri="{FF2B5EF4-FFF2-40B4-BE49-F238E27FC236}">
                  <a16:creationId xmlns:a16="http://schemas.microsoft.com/office/drawing/2014/main" id="{B2FA1FD4-89B3-2BA0-0DC5-2DD6027F8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58393" name="Picture 58392">
              <a:extLst>
                <a:ext uri="{FF2B5EF4-FFF2-40B4-BE49-F238E27FC236}">
                  <a16:creationId xmlns:a16="http://schemas.microsoft.com/office/drawing/2014/main" id="{C456697B-8219-A4CD-C119-6CEAABE53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58394" name="Picture 58393">
              <a:extLst>
                <a:ext uri="{FF2B5EF4-FFF2-40B4-BE49-F238E27FC236}">
                  <a16:creationId xmlns:a16="http://schemas.microsoft.com/office/drawing/2014/main" id="{6896AAC2-7CA4-3D21-5CF4-72238405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58395" name="Picture 58394">
              <a:extLst>
                <a:ext uri="{FF2B5EF4-FFF2-40B4-BE49-F238E27FC236}">
                  <a16:creationId xmlns:a16="http://schemas.microsoft.com/office/drawing/2014/main" id="{F9A70152-1062-1893-5DB5-756E9BC98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58396" name="Picture 58395">
              <a:extLst>
                <a:ext uri="{FF2B5EF4-FFF2-40B4-BE49-F238E27FC236}">
                  <a16:creationId xmlns:a16="http://schemas.microsoft.com/office/drawing/2014/main" id="{13DA8C62-6093-599E-D005-ED250B112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58397" name="Picture 58396">
              <a:extLst>
                <a:ext uri="{FF2B5EF4-FFF2-40B4-BE49-F238E27FC236}">
                  <a16:creationId xmlns:a16="http://schemas.microsoft.com/office/drawing/2014/main" id="{846702CC-B1DA-6D90-A43F-E4FA624B5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58398" name="Picture 58397">
              <a:extLst>
                <a:ext uri="{FF2B5EF4-FFF2-40B4-BE49-F238E27FC236}">
                  <a16:creationId xmlns:a16="http://schemas.microsoft.com/office/drawing/2014/main" id="{628CE58F-693E-0DB2-017B-0E8D0F6E2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58399" name="Picture 58398">
              <a:extLst>
                <a:ext uri="{FF2B5EF4-FFF2-40B4-BE49-F238E27FC236}">
                  <a16:creationId xmlns:a16="http://schemas.microsoft.com/office/drawing/2014/main" id="{3C24B623-5B4B-4BE6-BFCB-E2182846A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58400" name="Picture 58399">
              <a:extLst>
                <a:ext uri="{FF2B5EF4-FFF2-40B4-BE49-F238E27FC236}">
                  <a16:creationId xmlns:a16="http://schemas.microsoft.com/office/drawing/2014/main" id="{A354A470-BDFC-F877-ECF1-AF8355EF4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58401" name="Picture 58400">
              <a:extLst>
                <a:ext uri="{FF2B5EF4-FFF2-40B4-BE49-F238E27FC236}">
                  <a16:creationId xmlns:a16="http://schemas.microsoft.com/office/drawing/2014/main" id="{E0F6C9E2-6D61-49BF-2328-96F9086B3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58402" name="Picture 58401">
              <a:extLst>
                <a:ext uri="{FF2B5EF4-FFF2-40B4-BE49-F238E27FC236}">
                  <a16:creationId xmlns:a16="http://schemas.microsoft.com/office/drawing/2014/main" id="{BE695772-2A4A-2C30-47AB-B748AFE1E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58403" name="Picture 58402">
              <a:extLst>
                <a:ext uri="{FF2B5EF4-FFF2-40B4-BE49-F238E27FC236}">
                  <a16:creationId xmlns:a16="http://schemas.microsoft.com/office/drawing/2014/main" id="{6981D2B5-385C-07A9-40E5-BEF849016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58404" name="Picture 58403">
              <a:extLst>
                <a:ext uri="{FF2B5EF4-FFF2-40B4-BE49-F238E27FC236}">
                  <a16:creationId xmlns:a16="http://schemas.microsoft.com/office/drawing/2014/main" id="{343262E6-FBAE-F24F-1CA1-E85B3434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58405" name="Picture 58404">
              <a:extLst>
                <a:ext uri="{FF2B5EF4-FFF2-40B4-BE49-F238E27FC236}">
                  <a16:creationId xmlns:a16="http://schemas.microsoft.com/office/drawing/2014/main" id="{521B2B69-09E9-D56E-593D-17013331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58406" name="Picture 58405">
              <a:extLst>
                <a:ext uri="{FF2B5EF4-FFF2-40B4-BE49-F238E27FC236}">
                  <a16:creationId xmlns:a16="http://schemas.microsoft.com/office/drawing/2014/main" id="{82584FBC-5FEF-6FCF-8EED-BD28D041B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58407" name="Picture 58406">
              <a:extLst>
                <a:ext uri="{FF2B5EF4-FFF2-40B4-BE49-F238E27FC236}">
                  <a16:creationId xmlns:a16="http://schemas.microsoft.com/office/drawing/2014/main" id="{24E4FA9D-3A7D-AED7-19B6-DEDBBBE42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58408" name="Picture 58407">
              <a:extLst>
                <a:ext uri="{FF2B5EF4-FFF2-40B4-BE49-F238E27FC236}">
                  <a16:creationId xmlns:a16="http://schemas.microsoft.com/office/drawing/2014/main" id="{81A2F4CF-47FD-5B33-3908-788C7C8C4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58409" name="Picture 58408">
              <a:extLst>
                <a:ext uri="{FF2B5EF4-FFF2-40B4-BE49-F238E27FC236}">
                  <a16:creationId xmlns:a16="http://schemas.microsoft.com/office/drawing/2014/main" id="{248AC42A-41E1-D346-C605-DD8E8023C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58410" name="Picture 58409">
              <a:extLst>
                <a:ext uri="{FF2B5EF4-FFF2-40B4-BE49-F238E27FC236}">
                  <a16:creationId xmlns:a16="http://schemas.microsoft.com/office/drawing/2014/main" id="{A66C5677-A645-9AF3-6DBE-B6829AD84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58411" name="Picture 58410">
              <a:extLst>
                <a:ext uri="{FF2B5EF4-FFF2-40B4-BE49-F238E27FC236}">
                  <a16:creationId xmlns:a16="http://schemas.microsoft.com/office/drawing/2014/main" id="{75D9AB32-819B-D0CD-A743-FD20D38F9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58412" name="Picture 58411">
              <a:extLst>
                <a:ext uri="{FF2B5EF4-FFF2-40B4-BE49-F238E27FC236}">
                  <a16:creationId xmlns:a16="http://schemas.microsoft.com/office/drawing/2014/main" id="{FDBE546D-201D-95A6-4788-A390138F5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58413" name="Picture 58412">
              <a:extLst>
                <a:ext uri="{FF2B5EF4-FFF2-40B4-BE49-F238E27FC236}">
                  <a16:creationId xmlns:a16="http://schemas.microsoft.com/office/drawing/2014/main" id="{1DDD48C8-9AD1-C25D-7A84-C0C089B31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58414" name="Picture 58413">
              <a:extLst>
                <a:ext uri="{FF2B5EF4-FFF2-40B4-BE49-F238E27FC236}">
                  <a16:creationId xmlns:a16="http://schemas.microsoft.com/office/drawing/2014/main" id="{81EFA93D-3D4A-861D-7C1A-AB3FD3633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pic>
        <p:nvPicPr>
          <p:cNvPr id="58415" name="Picture 58414">
            <a:extLst>
              <a:ext uri="{FF2B5EF4-FFF2-40B4-BE49-F238E27FC236}">
                <a16:creationId xmlns:a16="http://schemas.microsoft.com/office/drawing/2014/main" id="{5A35BCAF-541D-15B2-B17D-BBF97F4145D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flipH="1">
            <a:off x="5542177" y="1436377"/>
            <a:ext cx="198222" cy="241275"/>
          </a:xfrm>
          <a:prstGeom prst="rect">
            <a:avLst/>
          </a:prstGeom>
        </p:spPr>
      </p:pic>
      <p:pic>
        <p:nvPicPr>
          <p:cNvPr id="58416" name="Picture 58415">
            <a:extLst>
              <a:ext uri="{FF2B5EF4-FFF2-40B4-BE49-F238E27FC236}">
                <a16:creationId xmlns:a16="http://schemas.microsoft.com/office/drawing/2014/main" id="{B9EF20EC-E570-3395-EFA9-D118C727EDA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778662" y="1898865"/>
            <a:ext cx="202046" cy="24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Numeral systems</a:t>
            </a:r>
            <a:endParaRPr kumimoji="0" lang="en-US" dirty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CF3FFC-00F2-07A1-05A7-70C77FF88D9A}"/>
              </a:ext>
            </a:extLst>
          </p:cNvPr>
          <p:cNvGrpSpPr/>
          <p:nvPr/>
        </p:nvGrpSpPr>
        <p:grpSpPr>
          <a:xfrm>
            <a:off x="1486619" y="723141"/>
            <a:ext cx="1757171" cy="5681131"/>
            <a:chOff x="7707516" y="1723852"/>
            <a:chExt cx="1757171" cy="5681131"/>
          </a:xfrm>
        </p:grpSpPr>
        <p:sp>
          <p:nvSpPr>
            <p:cNvPr id="105" name="Content Placeholder 2">
              <a:extLst>
                <a:ext uri="{FF2B5EF4-FFF2-40B4-BE49-F238E27FC236}">
                  <a16:creationId xmlns:a16="http://schemas.microsoft.com/office/drawing/2014/main" id="{B52E2495-386A-7945-BEB6-B4D91AD6741F}"/>
                </a:ext>
              </a:extLst>
            </p:cNvPr>
            <p:cNvSpPr txBox="1">
              <a:spLocks/>
            </p:cNvSpPr>
            <p:nvPr/>
          </p:nvSpPr>
          <p:spPr>
            <a:xfrm>
              <a:off x="7707516" y="2040251"/>
              <a:ext cx="1604011" cy="53647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1 0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1 1</a:t>
              </a:r>
            </a:p>
          </p:txBody>
        </p:sp>
        <p:sp>
          <p:nvSpPr>
            <p:cNvPr id="106" name="Content Placeholder 2">
              <a:extLst>
                <a:ext uri="{FF2B5EF4-FFF2-40B4-BE49-F238E27FC236}">
                  <a16:creationId xmlns:a16="http://schemas.microsoft.com/office/drawing/2014/main" id="{0E51E760-FB7C-4E41-BAF1-1036379D66CF}"/>
                </a:ext>
              </a:extLst>
            </p:cNvPr>
            <p:cNvSpPr txBox="1">
              <a:spLocks/>
            </p:cNvSpPr>
            <p:nvPr/>
          </p:nvSpPr>
          <p:spPr>
            <a:xfrm>
              <a:off x="8035595" y="1723852"/>
              <a:ext cx="1429092" cy="3982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u="sng" dirty="0"/>
                <a:t>Binary</a:t>
              </a:r>
            </a:p>
          </p:txBody>
        </p:sp>
      </p:grp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BFF28BF0-A935-C843-9752-D13C30C695AF}"/>
              </a:ext>
            </a:extLst>
          </p:cNvPr>
          <p:cNvSpPr txBox="1">
            <a:spLocks/>
          </p:cNvSpPr>
          <p:nvPr/>
        </p:nvSpPr>
        <p:spPr>
          <a:xfrm>
            <a:off x="561045" y="723141"/>
            <a:ext cx="1041784" cy="398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u="sng" dirty="0"/>
              <a:t>Decimal</a:t>
            </a:r>
          </a:p>
        </p:txBody>
      </p:sp>
      <p:sp>
        <p:nvSpPr>
          <p:cNvPr id="175" name="Content Placeholder 2">
            <a:extLst>
              <a:ext uri="{FF2B5EF4-FFF2-40B4-BE49-F238E27FC236}">
                <a16:creationId xmlns:a16="http://schemas.microsoft.com/office/drawing/2014/main" id="{4FD44263-A829-4E4D-A0CB-0B01DF8AAF9A}"/>
              </a:ext>
            </a:extLst>
          </p:cNvPr>
          <p:cNvSpPr txBox="1">
            <a:spLocks/>
          </p:cNvSpPr>
          <p:nvPr/>
        </p:nvSpPr>
        <p:spPr>
          <a:xfrm>
            <a:off x="743341" y="1039540"/>
            <a:ext cx="587164" cy="5364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253F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1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2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3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5457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Numeral systems</a:t>
            </a:r>
            <a:endParaRPr kumimoji="0" lang="en-US" dirty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CF3FFC-00F2-07A1-05A7-70C77FF88D9A}"/>
              </a:ext>
            </a:extLst>
          </p:cNvPr>
          <p:cNvGrpSpPr/>
          <p:nvPr/>
        </p:nvGrpSpPr>
        <p:grpSpPr>
          <a:xfrm>
            <a:off x="1486619" y="723141"/>
            <a:ext cx="1757171" cy="5681131"/>
            <a:chOff x="7707516" y="1723852"/>
            <a:chExt cx="1757171" cy="5681131"/>
          </a:xfrm>
        </p:grpSpPr>
        <p:sp>
          <p:nvSpPr>
            <p:cNvPr id="105" name="Content Placeholder 2">
              <a:extLst>
                <a:ext uri="{FF2B5EF4-FFF2-40B4-BE49-F238E27FC236}">
                  <a16:creationId xmlns:a16="http://schemas.microsoft.com/office/drawing/2014/main" id="{B52E2495-386A-7945-BEB6-B4D91AD6741F}"/>
                </a:ext>
              </a:extLst>
            </p:cNvPr>
            <p:cNvSpPr txBox="1">
              <a:spLocks/>
            </p:cNvSpPr>
            <p:nvPr/>
          </p:nvSpPr>
          <p:spPr>
            <a:xfrm>
              <a:off x="7707516" y="2040251"/>
              <a:ext cx="1604011" cy="53647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1 0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1 1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1 0 0 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1 0 1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1 1 0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1 1 1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</a:p>
          </p:txBody>
        </p:sp>
        <p:sp>
          <p:nvSpPr>
            <p:cNvPr id="106" name="Content Placeholder 2">
              <a:extLst>
                <a:ext uri="{FF2B5EF4-FFF2-40B4-BE49-F238E27FC236}">
                  <a16:creationId xmlns:a16="http://schemas.microsoft.com/office/drawing/2014/main" id="{0E51E760-FB7C-4E41-BAF1-1036379D66CF}"/>
                </a:ext>
              </a:extLst>
            </p:cNvPr>
            <p:cNvSpPr txBox="1">
              <a:spLocks/>
            </p:cNvSpPr>
            <p:nvPr/>
          </p:nvSpPr>
          <p:spPr>
            <a:xfrm>
              <a:off x="8035595" y="1723852"/>
              <a:ext cx="1429092" cy="3982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u="sng" dirty="0"/>
                <a:t>Binary</a:t>
              </a:r>
            </a:p>
          </p:txBody>
        </p:sp>
      </p:grp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BFF28BF0-A935-C843-9752-D13C30C695AF}"/>
              </a:ext>
            </a:extLst>
          </p:cNvPr>
          <p:cNvSpPr txBox="1">
            <a:spLocks/>
          </p:cNvSpPr>
          <p:nvPr/>
        </p:nvSpPr>
        <p:spPr>
          <a:xfrm>
            <a:off x="561045" y="723141"/>
            <a:ext cx="1041784" cy="398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u="sng" dirty="0"/>
              <a:t>Decimal</a:t>
            </a:r>
          </a:p>
        </p:txBody>
      </p:sp>
      <p:sp>
        <p:nvSpPr>
          <p:cNvPr id="175" name="Content Placeholder 2">
            <a:extLst>
              <a:ext uri="{FF2B5EF4-FFF2-40B4-BE49-F238E27FC236}">
                <a16:creationId xmlns:a16="http://schemas.microsoft.com/office/drawing/2014/main" id="{4FD44263-A829-4E4D-A0CB-0B01DF8AAF9A}"/>
              </a:ext>
            </a:extLst>
          </p:cNvPr>
          <p:cNvSpPr txBox="1">
            <a:spLocks/>
          </p:cNvSpPr>
          <p:nvPr/>
        </p:nvSpPr>
        <p:spPr>
          <a:xfrm>
            <a:off x="743341" y="1039540"/>
            <a:ext cx="587164" cy="5364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253F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1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2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3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4 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5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6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7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1098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Numeral systems</a:t>
            </a:r>
            <a:endParaRPr kumimoji="0" lang="en-US" dirty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CF3FFC-00F2-07A1-05A7-70C77FF88D9A}"/>
              </a:ext>
            </a:extLst>
          </p:cNvPr>
          <p:cNvGrpSpPr/>
          <p:nvPr/>
        </p:nvGrpSpPr>
        <p:grpSpPr>
          <a:xfrm>
            <a:off x="1486619" y="723141"/>
            <a:ext cx="1757171" cy="5681131"/>
            <a:chOff x="7707516" y="1723852"/>
            <a:chExt cx="1757171" cy="5681131"/>
          </a:xfrm>
        </p:grpSpPr>
        <p:sp>
          <p:nvSpPr>
            <p:cNvPr id="105" name="Content Placeholder 2">
              <a:extLst>
                <a:ext uri="{FF2B5EF4-FFF2-40B4-BE49-F238E27FC236}">
                  <a16:creationId xmlns:a16="http://schemas.microsoft.com/office/drawing/2014/main" id="{B52E2495-386A-7945-BEB6-B4D91AD6741F}"/>
                </a:ext>
              </a:extLst>
            </p:cNvPr>
            <p:cNvSpPr txBox="1">
              <a:spLocks/>
            </p:cNvSpPr>
            <p:nvPr/>
          </p:nvSpPr>
          <p:spPr>
            <a:xfrm>
              <a:off x="7707516" y="2040251"/>
              <a:ext cx="1604011" cy="53647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1 0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1 1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1 0 0 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1 0 1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1 1 0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1 1 1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1 0 0 0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1 0 0 1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1 0 1 0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1 0 1 1 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1 1 0 0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1 1 0 1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1 1 1 0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1 1 1 1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...</a:t>
              </a:r>
            </a:p>
          </p:txBody>
        </p:sp>
        <p:sp>
          <p:nvSpPr>
            <p:cNvPr id="106" name="Content Placeholder 2">
              <a:extLst>
                <a:ext uri="{FF2B5EF4-FFF2-40B4-BE49-F238E27FC236}">
                  <a16:creationId xmlns:a16="http://schemas.microsoft.com/office/drawing/2014/main" id="{0E51E760-FB7C-4E41-BAF1-1036379D66CF}"/>
                </a:ext>
              </a:extLst>
            </p:cNvPr>
            <p:cNvSpPr txBox="1">
              <a:spLocks/>
            </p:cNvSpPr>
            <p:nvPr/>
          </p:nvSpPr>
          <p:spPr>
            <a:xfrm>
              <a:off x="8035595" y="1723852"/>
              <a:ext cx="1429092" cy="3982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u="sng" dirty="0"/>
                <a:t>Binary</a:t>
              </a:r>
            </a:p>
          </p:txBody>
        </p:sp>
      </p:grp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BFF28BF0-A935-C843-9752-D13C30C695AF}"/>
              </a:ext>
            </a:extLst>
          </p:cNvPr>
          <p:cNvSpPr txBox="1">
            <a:spLocks/>
          </p:cNvSpPr>
          <p:nvPr/>
        </p:nvSpPr>
        <p:spPr>
          <a:xfrm>
            <a:off x="561045" y="723141"/>
            <a:ext cx="1041784" cy="398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u="sng" dirty="0"/>
              <a:t>Decimal</a:t>
            </a:r>
          </a:p>
        </p:txBody>
      </p:sp>
      <p:sp>
        <p:nvSpPr>
          <p:cNvPr id="175" name="Content Placeholder 2">
            <a:extLst>
              <a:ext uri="{FF2B5EF4-FFF2-40B4-BE49-F238E27FC236}">
                <a16:creationId xmlns:a16="http://schemas.microsoft.com/office/drawing/2014/main" id="{4FD44263-A829-4E4D-A0CB-0B01DF8AAF9A}"/>
              </a:ext>
            </a:extLst>
          </p:cNvPr>
          <p:cNvSpPr txBox="1">
            <a:spLocks/>
          </p:cNvSpPr>
          <p:nvPr/>
        </p:nvSpPr>
        <p:spPr>
          <a:xfrm>
            <a:off x="743341" y="1039540"/>
            <a:ext cx="587164" cy="5364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253F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1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2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3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4 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5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6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7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8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9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11 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14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</a:p>
          <a:p>
            <a:pPr marL="0" indent="0" algn="r">
              <a:lnSpc>
                <a:spcPts val="148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9FE267D-1810-DC4A-AC96-A0CE43038838}"/>
              </a:ext>
            </a:extLst>
          </p:cNvPr>
          <p:cNvSpPr txBox="1"/>
          <p:nvPr/>
        </p:nvSpPr>
        <p:spPr>
          <a:xfrm>
            <a:off x="3302499" y="922261"/>
            <a:ext cx="55719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buSzPct val="100000"/>
              <a:defRPr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  <a:p>
            <a:pPr>
              <a:spcBef>
                <a:spcPts val="1200"/>
              </a:spcBef>
              <a:buSzPct val="100000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system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Nothing special about it;</a:t>
            </a:r>
          </a:p>
          <a:p>
            <a:pPr>
              <a:spcBef>
                <a:spcPts val="1200"/>
              </a:spcBef>
              <a:buSzPct val="100000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system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Minimal, elegant, efficient.</a:t>
            </a:r>
          </a:p>
          <a:p>
            <a:pPr>
              <a:spcBef>
                <a:spcPts val="1200"/>
              </a:spcBef>
              <a:buSzPct val="100000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 computers,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everything is represented in binary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ts val="1200"/>
              </a:spcBef>
              <a:buSzPct val="100000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humans prefer using the decimal system, computers have to work hard to convert …</a:t>
            </a:r>
          </a:p>
          <a:p>
            <a:pPr marL="285750" indent="-2857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decimal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(when showing numbers to humans)</a:t>
            </a:r>
          </a:p>
          <a:p>
            <a:pPr marL="285750" indent="-2857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binary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(when getting numbers from humans). </a:t>
            </a:r>
          </a:p>
        </p:txBody>
      </p:sp>
    </p:spTree>
    <p:extLst>
      <p:ext uri="{BB962C8B-B14F-4D97-AF65-F5344CB8AC3E}">
        <p14:creationId xmlns:p14="http://schemas.microsoft.com/office/powerpoint/2010/main" val="247107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94C53143-F5E1-CFA8-FCFF-36E1B985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33" y="1049527"/>
            <a:ext cx="5136646" cy="213972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43200" rIns="182880" bIns="91440" anchor="t" anchorCtr="0">
            <a:prstTxWarp prst="textNoShape">
              <a:avLst/>
            </a:prstTxWarp>
          </a:bodyPr>
          <a:lstStyle/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ForDemo {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public static void main(String[] args) {</a:t>
            </a:r>
          </a:p>
          <a:p>
            <a:pPr>
              <a:lnSpc>
                <a:spcPts val="2240"/>
              </a:lnSpc>
            </a:pP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549" y="3460151"/>
            <a:ext cx="2321262" cy="2042710"/>
          </a:xfrm>
          <a:prstGeom prst="rect">
            <a:avLst/>
          </a:prstGeom>
        </p:spPr>
      </p:pic>
      <p:sp>
        <p:nvSpPr>
          <p:cNvPr id="2" name="Rectangle 29">
            <a:extLst>
              <a:ext uri="{FF2B5EF4-FFF2-40B4-BE49-F238E27FC236}">
                <a16:creationId xmlns:a16="http://schemas.microsoft.com/office/drawing/2014/main" id="{1CCEEF87-3141-78DA-F5A1-430A307A1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661" y="687884"/>
            <a:ext cx="5542724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Example 1: Print something 100 times</a:t>
            </a:r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2713889" y="2768852"/>
            <a:ext cx="2366521" cy="27340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43200" rIns="182880" bIns="91440" anchor="t" anchorCtr="0">
            <a:prstTxWarp prst="textNoShape">
              <a:avLst/>
            </a:prstTxWarp>
          </a:bodyPr>
          <a:lstStyle/>
          <a:p>
            <a:pPr>
              <a:lnSpc>
                <a:spcPts val="2240"/>
              </a:lnSpc>
            </a:pPr>
            <a:r>
              <a:rPr lang="en-US" sz="1200" b="1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ForDemo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CBD78C0-DF09-9921-D926-F8C1ACD94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955" y="1049527"/>
            <a:ext cx="2896567" cy="132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        </a:t>
            </a:r>
          </a:p>
          <a:p>
            <a:pPr>
              <a:lnSpc>
                <a:spcPts val="2400"/>
              </a:lnSpc>
            </a:pP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count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0 , ..., 99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 (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kumimoji="0" lang="en-US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will not argue...”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</a:t>
            </a:r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18166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Decimal</a:t>
            </a:r>
            <a:endParaRPr lang="en-US" sz="2400" dirty="0"/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6985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4698560" y="205023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6223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4E4E2C-CA86-6C4E-BFEE-7C14C2D46AD5}"/>
                  </a:ext>
                </a:extLst>
              </p:cNvPr>
              <p:cNvSpPr txBox="1"/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10011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𝑏𝑖𝑛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4E4E2C-CA86-6C4E-BFEE-7C14C2D46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blipFill>
                <a:blip r:embed="rId3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3FFC268-3DEC-891C-690F-D9332631FA1A}"/>
              </a:ext>
            </a:extLst>
          </p:cNvPr>
          <p:cNvGrpSpPr/>
          <p:nvPr/>
        </p:nvGrpSpPr>
        <p:grpSpPr>
          <a:xfrm>
            <a:off x="609599" y="1500052"/>
            <a:ext cx="4948239" cy="2911383"/>
            <a:chOff x="609599" y="1500052"/>
            <a:chExt cx="4948239" cy="2911383"/>
          </a:xfrm>
        </p:grpSpPr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97BF7AF1-A46D-274D-9BEC-B07B0457D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599" y="1500052"/>
              <a:ext cx="4948239" cy="1971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kumimoji="0" lang="en-US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Algorithm</a:t>
              </a:r>
              <a:endParaRPr kumimoji="0" lang="en-US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None/>
              </a:pPr>
              <a:r>
                <a:rPr kumimoji="0" lang="en-US" dirty="0">
                  <a:latin typeface="Times New Roman"/>
                  <a:cs typeface="Times New Roman"/>
                </a:rPr>
                <a:t>Input: a string of </a:t>
              </a:r>
              <a:r>
                <a:rPr kumimoji="0" lang="en-US" i="1" dirty="0">
                  <a:latin typeface="Times New Roman"/>
                  <a:cs typeface="Times New Roman"/>
                </a:rPr>
                <a:t>N</a:t>
              </a:r>
              <a:r>
                <a:rPr kumimoji="0" lang="en-US" dirty="0">
                  <a:latin typeface="Times New Roman"/>
                  <a:cs typeface="Times New Roman"/>
                </a:rPr>
                <a:t> </a:t>
              </a:r>
              <a:r>
                <a:rPr kumimoji="0" lang="en-US" sz="1400" dirty="0"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kumimoji="0" lang="en-US" dirty="0">
                  <a:latin typeface="Times New Roman"/>
                  <a:cs typeface="Times New Roman"/>
                </a:rPr>
                <a:t> and </a:t>
              </a:r>
              <a:r>
                <a:rPr kumimoji="0" lang="en-US" sz="1400" dirty="0"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kumimoji="0" lang="en-US" dirty="0">
                  <a:latin typeface="Times New Roman"/>
                  <a:cs typeface="Times New Roman"/>
                </a:rPr>
                <a:t> characters</a:t>
              </a:r>
            </a:p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None/>
              </a:pPr>
              <a:r>
                <a:rPr kumimoji="0" lang="en-US" dirty="0">
                  <a:latin typeface="Times New Roman"/>
                  <a:cs typeface="Times New Roman"/>
                </a:rPr>
                <a:t>Output: an integer, representing the decimal value</a:t>
              </a:r>
              <a:br>
                <a:rPr kumimoji="0" lang="en-US" dirty="0">
                  <a:latin typeface="Times New Roman"/>
                  <a:cs typeface="Times New Roman"/>
                </a:rPr>
              </a:br>
              <a:r>
                <a:rPr kumimoji="0" lang="en-US" dirty="0">
                  <a:latin typeface="Times New Roman"/>
                  <a:cs typeface="Times New Roman"/>
                </a:rPr>
                <a:t>coded by the input</a:t>
              </a:r>
            </a:p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None/>
              </a:pPr>
              <a:r>
                <a:rPr kumimoji="0" lang="en-US" dirty="0">
                  <a:latin typeface="Times New Roman"/>
                  <a:cs typeface="Times New Roman"/>
                </a:rPr>
                <a:t>Use a loop to iterate through the input string and compute the decimal value using the formula: </a:t>
              </a:r>
            </a:p>
            <a:p>
              <a:pPr lvl="1">
                <a:buClrTx/>
                <a:buSzPct val="100000"/>
                <a:buFont typeface="Arial"/>
                <a:buChar char="•"/>
              </a:pPr>
              <a:endParaRPr kumimoji="0" lang="en-US" dirty="0">
                <a:latin typeface="Times New Roman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E11344A-FACF-86CD-0869-203DBA986837}"/>
                    </a:ext>
                  </a:extLst>
                </p:cNvPr>
                <p:cNvSpPr txBox="1"/>
                <p:nvPr/>
              </p:nvSpPr>
              <p:spPr>
                <a:xfrm>
                  <a:off x="797098" y="3632311"/>
                  <a:ext cx="1036438" cy="7791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E11344A-FACF-86CD-0869-203DBA9868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098" y="3632311"/>
                  <a:ext cx="1036438" cy="779124"/>
                </a:xfrm>
                <a:prstGeom prst="rect">
                  <a:avLst/>
                </a:prstGeom>
                <a:blipFill>
                  <a:blip r:embed="rId4"/>
                  <a:stretch>
                    <a:fillRect l="-75904" t="-112903" b="-17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CE2A2-CB43-E354-9E35-0900FC08FD7F}"/>
              </a:ext>
            </a:extLst>
          </p:cNvPr>
          <p:cNvGrpSpPr/>
          <p:nvPr/>
        </p:nvGrpSpPr>
        <p:grpSpPr>
          <a:xfrm>
            <a:off x="5922497" y="1337389"/>
            <a:ext cx="2878145" cy="5154410"/>
            <a:chOff x="5922497" y="1500052"/>
            <a:chExt cx="2878145" cy="51544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073E4A-F30A-713E-60E7-5569541EB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2497" y="2278831"/>
              <a:ext cx="2878145" cy="43756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37600" tIns="396000" rIns="165600" bIns="262800" anchor="ctr"/>
            <a:lstStyle/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10011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19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10000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16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5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</a:t>
              </a:r>
              <a:r>
                <a:rPr lang="fi-FI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1100110101110</a:t>
              </a: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6574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2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0</a:t>
              </a:r>
            </a:p>
          </p:txBody>
        </p:sp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BBCE3D82-07EB-9575-9560-6F43D95422D3}"/>
                </a:ext>
              </a:extLst>
            </p:cNvPr>
            <p:cNvSpPr/>
            <p:nvPr/>
          </p:nvSpPr>
          <p:spPr>
            <a:xfrm>
              <a:off x="6571387" y="1500052"/>
              <a:ext cx="2019089" cy="550179"/>
            </a:xfrm>
            <a:prstGeom prst="wedgeRoundRectCallout">
              <a:avLst>
                <a:gd name="adj1" fmla="val 14311"/>
                <a:gd name="adj2" fmla="val 49743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A sequence of characters, representing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 and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’s.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7BCF816-9151-8A0D-E84A-F74EB0F9C57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0" y="2047735"/>
              <a:ext cx="0" cy="432998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0977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1A3675-1BCA-9084-BB4A-A7E914538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95" y="1375765"/>
            <a:ext cx="4931567" cy="368510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0" bIns="262800" anchor="t" anchorCtr="0"/>
          <a:lstStyle/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BinToDec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public static void main (String[] args)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String s = args[0];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N = s.length();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6985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4698560" y="205023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6223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955526-C5F1-AA4B-8C9E-6162C4398542}"/>
                  </a:ext>
                </a:extLst>
              </p:cNvPr>
              <p:cNvSpPr txBox="1"/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10011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𝑏𝑖𝑛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955526-C5F1-AA4B-8C9E-6162C4398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blipFill>
                <a:blip r:embed="rId4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05E6A1-72ED-AE23-3229-34E8AAF76BAC}"/>
                  </a:ext>
                </a:extLst>
              </p:cNvPr>
              <p:cNvSpPr txBox="1"/>
              <p:nvPr/>
            </p:nvSpPr>
            <p:spPr>
              <a:xfrm>
                <a:off x="2547839" y="5314461"/>
                <a:ext cx="1036438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05E6A1-72ED-AE23-3229-34E8AAF76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839" y="5314461"/>
                <a:ext cx="1036438" cy="779124"/>
              </a:xfrm>
              <a:prstGeom prst="rect">
                <a:avLst/>
              </a:prstGeom>
              <a:blipFill>
                <a:blip r:embed="rId5"/>
                <a:stretch>
                  <a:fillRect l="-75904" t="-109524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7870DE6-AEB4-1730-FE70-A1F17B4DCD6F}"/>
              </a:ext>
            </a:extLst>
          </p:cNvPr>
          <p:cNvGrpSpPr/>
          <p:nvPr/>
        </p:nvGrpSpPr>
        <p:grpSpPr>
          <a:xfrm>
            <a:off x="5922497" y="1337389"/>
            <a:ext cx="2878145" cy="5154410"/>
            <a:chOff x="5922497" y="1500052"/>
            <a:chExt cx="2878145" cy="51544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DF4DD8-213D-72B9-163B-BFDE24FC9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2497" y="2278831"/>
              <a:ext cx="2878145" cy="43756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37600" tIns="396000" rIns="165600" bIns="262800" anchor="ctr"/>
            <a:lstStyle/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10011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19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10000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16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5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</a:t>
              </a:r>
              <a:r>
                <a:rPr lang="fi-FI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1100110101110</a:t>
              </a: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6574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2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0</a:t>
              </a:r>
            </a:p>
          </p:txBody>
        </p:sp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91AA101C-129E-40F1-9942-DC7398C180EE}"/>
                </a:ext>
              </a:extLst>
            </p:cNvPr>
            <p:cNvSpPr/>
            <p:nvPr/>
          </p:nvSpPr>
          <p:spPr>
            <a:xfrm>
              <a:off x="6571387" y="1500052"/>
              <a:ext cx="2019089" cy="550179"/>
            </a:xfrm>
            <a:prstGeom prst="wedgeRoundRectCallout">
              <a:avLst>
                <a:gd name="adj1" fmla="val 14311"/>
                <a:gd name="adj2" fmla="val 49743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A sequence of characters, representing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 and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’s.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6900508-BB8E-182B-106E-7142A4FEF2D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0" y="2047735"/>
              <a:ext cx="0" cy="432998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</p:grpSp>
      <p:sp>
        <p:nvSpPr>
          <p:cNvPr id="18" name="Rectangle 3">
            <a:extLst>
              <a:ext uri="{FF2B5EF4-FFF2-40B4-BE49-F238E27FC236}">
                <a16:creationId xmlns:a16="http://schemas.microsoft.com/office/drawing/2014/main" id="{58D6632B-4A8E-D8C7-5283-021F5E9BDC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Decimal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B6FBE5-F32E-272C-FF29-7AB8C1146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197" y="2084184"/>
            <a:ext cx="2566930" cy="71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5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0C757B5-557E-2A0F-1A9A-769DFF94A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95" y="1375765"/>
            <a:ext cx="4931567" cy="368510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0" bIns="262800" anchor="t" anchorCtr="0"/>
          <a:lstStyle/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BinToDec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public static void main (String[] args)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String s = args[0];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N = s.length();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val = 0;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power;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for</a:t>
            </a:r>
            <a:r>
              <a:rPr lang="en-US" sz="1200" dirty="0">
                <a:latin typeface="Consolas"/>
                <a:ea typeface="Monaco"/>
                <a:cs typeface="Consolas"/>
              </a:rPr>
              <a:t> (int i = 0; i &lt; N; i++)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if (s.charAt(i) == '1')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power = N - i - 1;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val = val + (int) Math.pow(2, power);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}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System.out.println(val);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}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6985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4698560" y="205023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6223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78C219-CF34-0A4F-9678-B9AF529B0962}"/>
                  </a:ext>
                </a:extLst>
              </p:cNvPr>
              <p:cNvSpPr txBox="1"/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10011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𝑏𝑖𝑛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78C219-CF34-0A4F-9678-B9AF529B0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blipFill>
                <a:blip r:embed="rId4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02A5DA-1DE3-E5FB-59C2-17E1128C493B}"/>
                  </a:ext>
                </a:extLst>
              </p:cNvPr>
              <p:cNvSpPr txBox="1"/>
              <p:nvPr/>
            </p:nvSpPr>
            <p:spPr>
              <a:xfrm>
                <a:off x="2547839" y="5314461"/>
                <a:ext cx="1036438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02A5DA-1DE3-E5FB-59C2-17E1128C4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839" y="5314461"/>
                <a:ext cx="1036438" cy="779124"/>
              </a:xfrm>
              <a:prstGeom prst="rect">
                <a:avLst/>
              </a:prstGeom>
              <a:blipFill>
                <a:blip r:embed="rId5"/>
                <a:stretch>
                  <a:fillRect l="-75904" t="-109524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7A82CEC-66D6-7061-4CDD-3317693DAB6B}"/>
              </a:ext>
            </a:extLst>
          </p:cNvPr>
          <p:cNvGrpSpPr/>
          <p:nvPr/>
        </p:nvGrpSpPr>
        <p:grpSpPr>
          <a:xfrm>
            <a:off x="5922497" y="1337389"/>
            <a:ext cx="2878145" cy="5154410"/>
            <a:chOff x="5922497" y="1500052"/>
            <a:chExt cx="2878145" cy="51544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E00730C-0C25-6344-B016-A27D82C7D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2497" y="2278831"/>
              <a:ext cx="2878145" cy="43756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37600" tIns="396000" rIns="165600" bIns="262800" anchor="ctr"/>
            <a:lstStyle/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10011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19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10000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16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5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</a:t>
              </a:r>
              <a:r>
                <a:rPr lang="fi-FI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1100110101110</a:t>
              </a: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6574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2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0</a:t>
              </a:r>
            </a:p>
          </p:txBody>
        </p:sp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9BF8AD52-644D-8E63-C1C4-557FE2A6755C}"/>
                </a:ext>
              </a:extLst>
            </p:cNvPr>
            <p:cNvSpPr/>
            <p:nvPr/>
          </p:nvSpPr>
          <p:spPr>
            <a:xfrm>
              <a:off x="6571387" y="1500052"/>
              <a:ext cx="2019089" cy="550179"/>
            </a:xfrm>
            <a:prstGeom prst="wedgeRoundRectCallout">
              <a:avLst>
                <a:gd name="adj1" fmla="val 14311"/>
                <a:gd name="adj2" fmla="val 49743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A sequence of characters, representing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 and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’s.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7F5441F-7B9E-206F-CF05-CAB49BE293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0" y="2047735"/>
              <a:ext cx="0" cy="432998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</p:grpSp>
      <p:sp>
        <p:nvSpPr>
          <p:cNvPr id="18" name="Rectangle 3">
            <a:extLst>
              <a:ext uri="{FF2B5EF4-FFF2-40B4-BE49-F238E27FC236}">
                <a16:creationId xmlns:a16="http://schemas.microsoft.com/office/drawing/2014/main" id="{EB4605CD-7C65-C8B4-B462-67CE519DD3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Decimal</a:t>
            </a:r>
            <a:endParaRPr lang="en-US" sz="2400" dirty="0"/>
          </a:p>
        </p:txBody>
      </p:sp>
      <p:sp>
        <p:nvSpPr>
          <p:cNvPr id="19" name="AutoShape 13">
            <a:extLst>
              <a:ext uri="{FF2B5EF4-FFF2-40B4-BE49-F238E27FC236}">
                <a16:creationId xmlns:a16="http://schemas.microsoft.com/office/drawing/2014/main" id="{4427D6C7-5833-2430-5223-14CC2FC9F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126" y="4249343"/>
            <a:ext cx="1275034" cy="390498"/>
          </a:xfrm>
          <a:prstGeom prst="roundRect">
            <a:avLst>
              <a:gd name="adj" fmla="val 16667"/>
            </a:avLst>
          </a:prstGeom>
          <a:solidFill>
            <a:srgbClr val="FFF7E0"/>
          </a:solidFill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Inefficient!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E7978-3B25-3ED0-78C4-820604A23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197" y="2084184"/>
            <a:ext cx="2566930" cy="71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ChangeArrowheads="1"/>
          </p:cNvSpPr>
          <p:nvPr/>
        </p:nvSpPr>
        <p:spPr bwMode="auto">
          <a:xfrm>
            <a:off x="556795" y="1375765"/>
            <a:ext cx="4931567" cy="368510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0" bIns="262800" anchor="t" anchorCtr="0"/>
          <a:lstStyle/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BinToDec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public static void main (String[] args)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String s = args[0];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N = s.length();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val = 0;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power;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for</a:t>
            </a:r>
            <a:r>
              <a:rPr lang="en-US" sz="1200" dirty="0">
                <a:latin typeface="Consolas"/>
                <a:ea typeface="Monaco"/>
                <a:cs typeface="Consolas"/>
              </a:rPr>
              <a:t> (int i = 0; i &lt; N; i++)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if (s.charAt(i) == '1')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power = N - i - 1;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val = val + (int) Math.pow(2, power);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}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System.out.println(val);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}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6985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4698560" y="205023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6223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34398F-11C4-8084-715E-36E886E29323}"/>
              </a:ext>
            </a:extLst>
          </p:cNvPr>
          <p:cNvGrpSpPr/>
          <p:nvPr/>
        </p:nvGrpSpPr>
        <p:grpSpPr>
          <a:xfrm>
            <a:off x="504808" y="4249343"/>
            <a:ext cx="4862112" cy="2614973"/>
            <a:chOff x="504808" y="4249343"/>
            <a:chExt cx="4862112" cy="2614973"/>
          </a:xfrm>
        </p:grpSpPr>
        <p:sp>
          <p:nvSpPr>
            <p:cNvPr id="16" name="Rectangle 6"/>
            <p:cNvSpPr txBox="1">
              <a:spLocks noChangeArrowheads="1"/>
            </p:cNvSpPr>
            <p:nvPr/>
          </p:nvSpPr>
          <p:spPr bwMode="auto">
            <a:xfrm>
              <a:off x="504808" y="5101276"/>
              <a:ext cx="4862112" cy="176304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kumimoji="0" lang="en-US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Self-study exercise</a:t>
              </a:r>
              <a:endParaRPr kumimoji="0" lang="en-US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Simulate using a trace table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Find another algorithm that</a:t>
              </a:r>
              <a:r>
                <a:rPr kumimoji="0" lang="he-IL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uses previously computed results without using </a:t>
              </a:r>
              <a:r>
                <a:rPr kumimoji="0" lang="en-US" sz="1200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Math.pow().</a:t>
              </a:r>
              <a:endParaRPr kumimoji="0"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8" name="AutoShape 13"/>
            <p:cNvSpPr>
              <a:spLocks noChangeArrowheads="1"/>
            </p:cNvSpPr>
            <p:nvPr/>
          </p:nvSpPr>
          <p:spPr bwMode="auto">
            <a:xfrm>
              <a:off x="3652126" y="4249343"/>
              <a:ext cx="1275034" cy="390498"/>
            </a:xfrm>
            <a:prstGeom prst="roundRect">
              <a:avLst>
                <a:gd name="adj" fmla="val 16667"/>
              </a:avLst>
            </a:prstGeom>
            <a:solidFill>
              <a:srgbClr val="FFF7E0"/>
            </a:solidFill>
            <a:ln w="19050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Inefficient!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78C219-CF34-0A4F-9678-B9AF529B0962}"/>
                  </a:ext>
                </a:extLst>
              </p:cNvPr>
              <p:cNvSpPr txBox="1"/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10011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𝑏𝑖𝑛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78C219-CF34-0A4F-9678-B9AF529B0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blipFill>
                <a:blip r:embed="rId4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2B9F364-FA53-F3A3-C1CD-6DFC6F592186}"/>
              </a:ext>
            </a:extLst>
          </p:cNvPr>
          <p:cNvGrpSpPr/>
          <p:nvPr/>
        </p:nvGrpSpPr>
        <p:grpSpPr>
          <a:xfrm>
            <a:off x="5922497" y="1337389"/>
            <a:ext cx="2878145" cy="5154410"/>
            <a:chOff x="5922497" y="1500052"/>
            <a:chExt cx="2878145" cy="51544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3AC4A5-9C89-E346-5B66-A8E1E8CB5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2497" y="2278831"/>
              <a:ext cx="2878145" cy="43756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37600" tIns="396000" rIns="165600" bIns="262800" anchor="ctr"/>
            <a:lstStyle/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10011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19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10000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16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5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</a:t>
              </a:r>
              <a:r>
                <a:rPr lang="fi-FI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1100110101110</a:t>
              </a: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6574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2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0</a:t>
              </a:r>
            </a:p>
          </p:txBody>
        </p:sp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3929B82B-B7CE-6CB2-DEAA-6A434E2FF70B}"/>
                </a:ext>
              </a:extLst>
            </p:cNvPr>
            <p:cNvSpPr/>
            <p:nvPr/>
          </p:nvSpPr>
          <p:spPr>
            <a:xfrm>
              <a:off x="6571387" y="1500052"/>
              <a:ext cx="2019089" cy="550179"/>
            </a:xfrm>
            <a:prstGeom prst="wedgeRoundRectCallout">
              <a:avLst>
                <a:gd name="adj1" fmla="val 14311"/>
                <a:gd name="adj2" fmla="val 49743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A sequence of characters, representing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 and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’s.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EBAFE87-1720-5AD2-C5BB-79E3C11FB6C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0" y="2047735"/>
              <a:ext cx="0" cy="432998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</p:grpSp>
      <p:sp>
        <p:nvSpPr>
          <p:cNvPr id="17" name="Rectangle 3">
            <a:extLst>
              <a:ext uri="{FF2B5EF4-FFF2-40B4-BE49-F238E27FC236}">
                <a16:creationId xmlns:a16="http://schemas.microsoft.com/office/drawing/2014/main" id="{EC9DE9B1-66BC-AE0B-A767-E6EDEBAEB5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Decimal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BCBC59-59C9-7CEA-A783-EB6F88B6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197" y="2084184"/>
            <a:ext cx="2566930" cy="71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19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ChangeArrowheads="1"/>
          </p:cNvSpPr>
          <p:nvPr/>
        </p:nvSpPr>
        <p:spPr bwMode="auto">
          <a:xfrm>
            <a:off x="556795" y="2229930"/>
            <a:ext cx="4285893" cy="389377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165600" bIns="756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DecToBin {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public static void main (String[] args) {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int x = Integer.</a:t>
            </a:r>
            <a:r>
              <a:rPr lang="en-US" sz="1200" i="1" dirty="0">
                <a:latin typeface="Consolas"/>
                <a:ea typeface="Consolas"/>
                <a:cs typeface="Consolas"/>
              </a:rPr>
              <a:t>parseInt</a:t>
            </a:r>
            <a:r>
              <a:rPr lang="en-US" sz="1200" dirty="0">
                <a:latin typeface="Consolas"/>
                <a:ea typeface="Consolas"/>
                <a:cs typeface="Consolas"/>
              </a:rPr>
              <a:t>(args[0]);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String s = "";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Consolas"/>
                <a:cs typeface="Consolas"/>
              </a:rPr>
              <a:t>while</a:t>
            </a:r>
            <a:r>
              <a:rPr lang="en-US" sz="1200" dirty="0">
                <a:latin typeface="Consolas"/>
                <a:ea typeface="Consolas"/>
                <a:cs typeface="Consolas"/>
              </a:rPr>
              <a:t> (x &gt; 0)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Consolas"/>
                <a:cs typeface="Consolas"/>
              </a:rPr>
              <a:t>{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if ((x % 2) == 0) {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    s = "0" + s;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}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else {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    s = "1" + s;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}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x = x / 2;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// integer division</a:t>
            </a:r>
          </a:p>
          <a:p>
            <a:pPr>
              <a:spcBef>
                <a:spcPts val="400"/>
              </a:spcBef>
            </a:pPr>
            <a:r>
              <a:rPr lang="en-US" sz="1200" b="1" dirty="0">
                <a:solidFill>
                  <a:srgbClr val="0033CC"/>
                </a:solidFill>
                <a:latin typeface="Consolas"/>
                <a:ea typeface="Consolas"/>
                <a:cs typeface="Consolas"/>
              </a:rPr>
              <a:t>        }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System.</a:t>
            </a:r>
            <a:r>
              <a:rPr lang="en-US" sz="1200" i="1" dirty="0">
                <a:latin typeface="Consolas"/>
                <a:ea typeface="Consolas"/>
                <a:cs typeface="Consolas"/>
              </a:rPr>
              <a:t>out</a:t>
            </a:r>
            <a:r>
              <a:rPr lang="en-US" sz="1200" dirty="0">
                <a:latin typeface="Consolas"/>
                <a:ea typeface="Consolas"/>
                <a:cs typeface="Consolas"/>
              </a:rPr>
              <a:t>.println(s);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  <a:endParaRPr lang="en-US" sz="1200" dirty="0">
              <a:latin typeface="Consolas" charset="0"/>
              <a:cs typeface="Consolas" charset="0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6985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4698560" y="205023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6223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231789" y="2996734"/>
            <a:ext cx="3034588" cy="371508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262800" anchor="t" anchorCtr="0"/>
          <a:lstStyle/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DecToBin 26</a:t>
            </a: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11010</a:t>
            </a:r>
            <a:endParaRPr lang="he-IL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DecToBin 16</a:t>
            </a: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10000</a:t>
            </a:r>
          </a:p>
          <a:p>
            <a:pPr>
              <a:lnSpc>
                <a:spcPts val="134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DecToBin 5</a:t>
            </a: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101</a:t>
            </a:r>
          </a:p>
          <a:p>
            <a:pPr>
              <a:lnSpc>
                <a:spcPts val="134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DecToBin 723462347</a:t>
            </a: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101011000111110010100011001011</a:t>
            </a:r>
          </a:p>
          <a:p>
            <a:pPr>
              <a:lnSpc>
                <a:spcPts val="134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DecToBin 2</a:t>
            </a: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10</a:t>
            </a:r>
          </a:p>
          <a:p>
            <a:pPr>
              <a:lnSpc>
                <a:spcPts val="134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DecToBin 1</a:t>
            </a: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</a:t>
            </a:r>
          </a:p>
          <a:p>
            <a:pPr>
              <a:lnSpc>
                <a:spcPts val="134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DecToBin 0</a:t>
            </a:r>
          </a:p>
          <a:p>
            <a:pPr>
              <a:lnSpc>
                <a:spcPts val="134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1649187" y="5738266"/>
            <a:ext cx="3354174" cy="770875"/>
          </a:xfrm>
          <a:prstGeom prst="wedgeRoundRectCallout">
            <a:avLst>
              <a:gd name="adj1" fmla="val 17502"/>
              <a:gd name="adj2" fmla="val -43937"/>
              <a:gd name="adj3" fmla="val 16667"/>
            </a:avLst>
          </a:prstGeom>
          <a:solidFill>
            <a:srgbClr val="FFF7E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>
              <a:spcBef>
                <a:spcPts val="432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Bug: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the input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is not processed correctly</a:t>
            </a:r>
          </a:p>
          <a:p>
            <a:pPr>
              <a:spcBef>
                <a:spcPts val="432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Lesson: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always test edge cases!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B5010E-4450-1ABD-7CB0-E3869C355371}"/>
              </a:ext>
            </a:extLst>
          </p:cNvPr>
          <p:cNvGrpSpPr/>
          <p:nvPr/>
        </p:nvGrpSpPr>
        <p:grpSpPr>
          <a:xfrm>
            <a:off x="556795" y="681872"/>
            <a:ext cx="8246055" cy="2102275"/>
            <a:chOff x="556795" y="681872"/>
            <a:chExt cx="8246055" cy="210227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9796" y="760468"/>
              <a:ext cx="3083054" cy="2023679"/>
            </a:xfrm>
            <a:prstGeom prst="rect">
              <a:avLst/>
            </a:prstGeom>
          </p:spPr>
        </p:pic>
        <p:sp>
          <p:nvSpPr>
            <p:cNvPr id="13" name="Rectangle 6"/>
            <p:cNvSpPr txBox="1">
              <a:spLocks noChangeArrowheads="1"/>
            </p:cNvSpPr>
            <p:nvPr/>
          </p:nvSpPr>
          <p:spPr bwMode="auto">
            <a:xfrm>
              <a:off x="556795" y="681872"/>
              <a:ext cx="4674994" cy="1596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kumimoji="0" lang="en-US" sz="1600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Algorithm</a:t>
              </a:r>
              <a:endParaRPr kumimoji="0" lang="en-US" sz="16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  <a:p>
              <a:pPr marL="114300" lvl="1" indent="0">
                <a:lnSpc>
                  <a:spcPct val="100000"/>
                </a:lnSpc>
                <a:spcBef>
                  <a:spcPts val="300"/>
                </a:spcBef>
                <a:buClrTx/>
                <a:buSzPct val="100000"/>
                <a:buNone/>
              </a:pPr>
              <a:r>
                <a:rPr kumimoji="0" lang="en-US" sz="1600" dirty="0">
                  <a:latin typeface="Times New Roman"/>
                  <a:cs typeface="Times New Roman"/>
                </a:rPr>
                <a:t>Input: an integer value;</a:t>
              </a:r>
            </a:p>
            <a:p>
              <a:pPr marL="114300" lvl="1" indent="0">
                <a:lnSpc>
                  <a:spcPct val="100000"/>
                </a:lnSpc>
                <a:spcBef>
                  <a:spcPts val="300"/>
                </a:spcBef>
                <a:buClrTx/>
                <a:buSzPct val="100000"/>
                <a:buNone/>
              </a:pPr>
              <a:r>
                <a:rPr kumimoji="0" lang="en-US" sz="1600" dirty="0">
                  <a:latin typeface="Times New Roman"/>
                  <a:cs typeface="Times New Roman"/>
                </a:rPr>
                <a:t>Output: a string of </a:t>
              </a:r>
              <a:r>
                <a:rPr kumimoji="0" lang="en-US" sz="1200" dirty="0"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kumimoji="0" lang="en-US" sz="1600" dirty="0">
                  <a:latin typeface="Times New Roman"/>
                  <a:cs typeface="Times New Roman"/>
                </a:rPr>
                <a:t> and </a:t>
              </a:r>
              <a:r>
                <a:rPr kumimoji="0" lang="en-US" sz="1200" dirty="0"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kumimoji="0" lang="en-US" sz="1600" dirty="0">
                  <a:latin typeface="Times New Roman"/>
                  <a:cs typeface="Times New Roman"/>
                </a:rPr>
                <a:t> characters.</a:t>
              </a:r>
              <a:endParaRPr kumimoji="0" lang="en-US" sz="1600" u="sng" dirty="0">
                <a:latin typeface="Times New Roman"/>
                <a:cs typeface="Times New Roman"/>
              </a:endParaRPr>
            </a:p>
            <a:p>
              <a:pPr marL="114300" lvl="1" indent="0">
                <a:lnSpc>
                  <a:spcPct val="100000"/>
                </a:lnSpc>
                <a:spcBef>
                  <a:spcPts val="300"/>
                </a:spcBef>
                <a:buClrTx/>
                <a:buSzPct val="100000"/>
                <a:buNone/>
              </a:pPr>
              <a:r>
                <a:rPr kumimoji="0" lang="en-US" sz="1600" dirty="0">
                  <a:latin typeface="Times New Roman"/>
                  <a:cs typeface="Times New Roman"/>
                </a:rPr>
                <a:t>Use a loop to iterate through the integer value and extract a binary digit in each iteration.</a:t>
              </a:r>
            </a:p>
            <a:p>
              <a:pPr lvl="1">
                <a:lnSpc>
                  <a:spcPct val="100000"/>
                </a:lnSpc>
                <a:spcBef>
                  <a:spcPts val="300"/>
                </a:spcBef>
              </a:pPr>
              <a:endParaRPr kumimoji="0" lang="en-US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3">
            <a:extLst>
              <a:ext uri="{FF2B5EF4-FFF2-40B4-BE49-F238E27FC236}">
                <a16:creationId xmlns:a16="http://schemas.microsoft.com/office/drawing/2014/main" id="{8C66883B-C960-61C2-EF21-26E64152E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0573" y="642630"/>
            <a:ext cx="3250750" cy="686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0" lang="en-US" sz="2400" spc="220" dirty="0">
                <a:latin typeface="Consolas" panose="020B0609020204030204" pitchFamily="49" charset="0"/>
                <a:cs typeface="Consolas" panose="020B0609020204030204" pitchFamily="49" charset="0"/>
              </a:rPr>
              <a:t>26</a:t>
            </a:r>
            <a:r>
              <a:rPr kumimoji="0" lang="en-US" sz="1600" i="1" baseline="-25000" dirty="0">
                <a:latin typeface="Times New Roman"/>
                <a:cs typeface="Times New Roman"/>
              </a:rPr>
              <a:t>dec</a:t>
            </a:r>
            <a:r>
              <a:rPr kumimoji="0" lang="en-US" sz="2400" dirty="0">
                <a:latin typeface="Times New Roman"/>
                <a:cs typeface="Times New Roman"/>
              </a:rPr>
              <a:t> = </a:t>
            </a:r>
            <a:r>
              <a:rPr kumimoji="0" lang="en-US" sz="24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kumimoji="0" lang="en-US" sz="1600" i="1" baseline="-25000" dirty="0">
                <a:latin typeface="Times New Roman"/>
                <a:cs typeface="Times New Roman"/>
              </a:rPr>
              <a:t>bin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B16F97A-ECB3-6F6F-6979-03C0660C64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Binary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181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466" grpId="0" animBg="1"/>
      <p:bldP spid="15" grpId="0" animBg="1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Binary representation: Much more to learn </a:t>
            </a:r>
            <a:r>
              <a:rPr kumimoji="0" lang="en-US" sz="1600" dirty="0">
                <a:cs typeface="ＭＳ Ｐゴシック" charset="-128"/>
              </a:rPr>
              <a:t>(in other CS courses)</a:t>
            </a:r>
            <a:endParaRPr kumimoji="0"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6"/>
          <p:cNvSpPr txBox="1">
            <a:spLocks noChangeArrowheads="1"/>
          </p:cNvSpPr>
          <p:nvPr/>
        </p:nvSpPr>
        <p:spPr bwMode="auto">
          <a:xfrm>
            <a:off x="485860" y="740616"/>
            <a:ext cx="7848600" cy="154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spcBef>
                <a:spcPts val="1000"/>
              </a:spcBef>
              <a:spcAft>
                <a:spcPts val="600"/>
              </a:spcAft>
            </a:pPr>
            <a:r>
              <a:rPr kumimoji="0"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How to use binary numbers to represent:</a:t>
            </a:r>
            <a:endParaRPr kumimoji="0"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latin typeface="Times New Roman"/>
                <a:cs typeface="Times New Roman"/>
              </a:rPr>
              <a:t>Nonnegative integers (done)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latin typeface="Times New Roman"/>
                <a:cs typeface="Times New Roman"/>
              </a:rPr>
              <a:t>Negative integers (“Two’s Complement method”)</a:t>
            </a:r>
            <a:endParaRPr kumimoji="0" lang="en-US" sz="1600" u="sng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latin typeface="Times New Roman"/>
                <a:cs typeface="Times New Roman"/>
              </a:rPr>
              <a:t>Real numbers (“Floating Point method”)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435993" y="319384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860FAE-80F6-8149-8AB5-073FF0938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08" y="4326250"/>
            <a:ext cx="7848600" cy="137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r>
              <a:rPr kumimoji="0"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How to use binary numbers and operations to</a:t>
            </a:r>
            <a:endParaRPr kumimoji="0"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dirty="0">
                <a:latin typeface="Times New Roman"/>
                <a:cs typeface="Times New Roman"/>
              </a:rPr>
              <a:t>Process images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dirty="0">
                <a:latin typeface="Times New Roman"/>
                <a:cs typeface="Times New Roman"/>
              </a:rPr>
              <a:t>Process sound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dirty="0">
                <a:latin typeface="Times New Roman"/>
                <a:cs typeface="Times New Roman"/>
              </a:rPr>
              <a:t>Store, compress, validate, transmit...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549E6A-CD6D-7B44-9A92-1EECC9142640}"/>
              </a:ext>
            </a:extLst>
          </p:cNvPr>
          <p:cNvGrpSpPr/>
          <p:nvPr/>
        </p:nvGrpSpPr>
        <p:grpSpPr>
          <a:xfrm>
            <a:off x="485860" y="2522199"/>
            <a:ext cx="7848600" cy="2018460"/>
            <a:chOff x="485860" y="2522199"/>
            <a:chExt cx="7848600" cy="2018460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562CE507-DD5D-584D-B810-9263905FE9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860" y="2522199"/>
              <a:ext cx="7848600" cy="1544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000"/>
                </a:spcBef>
                <a:spcAft>
                  <a:spcPts val="600"/>
                </a:spcAft>
              </a:pPr>
              <a:r>
                <a:rPr kumimoji="0" lang="en-US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How to use binary operations to efficiently implement:</a:t>
              </a:r>
              <a:endParaRPr kumimoji="0" lang="en-US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</a:pPr>
              <a:r>
                <a:rPr kumimoji="0" lang="en-US" sz="1600" dirty="0">
                  <a:latin typeface="Times New Roman"/>
                  <a:cs typeface="Times New Roman"/>
                </a:rPr>
                <a:t>Addition</a:t>
              </a: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</a:pPr>
              <a:r>
                <a:rPr kumimoji="0" lang="en-US" sz="1600" dirty="0">
                  <a:latin typeface="Times New Roman"/>
                  <a:cs typeface="Times New Roman"/>
                </a:rPr>
                <a:t>Subtraction</a:t>
              </a: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</a:pPr>
              <a:r>
                <a:rPr kumimoji="0" lang="en-US" sz="1600" dirty="0">
                  <a:latin typeface="Times New Roman"/>
                  <a:cs typeface="Times New Roman"/>
                </a:rPr>
                <a:t>Multiplication </a:t>
              </a: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</a:pPr>
              <a:r>
                <a:rPr kumimoji="0" lang="en-US" sz="1600" dirty="0">
                  <a:latin typeface="Times New Roman"/>
                  <a:cs typeface="Times New Roman"/>
                </a:rPr>
                <a:t>Division</a:t>
              </a:r>
              <a:endParaRPr kumimoji="0" lang="en-US" dirty="0">
                <a:latin typeface="Times New Roman"/>
                <a:cs typeface="Times New Roman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DFBB58-DED0-5E4C-B40D-C7D1A0F033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4171" y="2995954"/>
              <a:ext cx="3647991" cy="1544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lvl="1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</a:pPr>
              <a:r>
                <a:rPr kumimoji="0" lang="en-US" sz="1600" dirty="0">
                  <a:latin typeface="Times New Roman"/>
                  <a:cs typeface="Times New Roman"/>
                </a:rPr>
                <a:t>Square root</a:t>
              </a: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</a:pPr>
              <a:r>
                <a:rPr kumimoji="0" lang="en-US" sz="1600" dirty="0">
                  <a:latin typeface="Times New Roman"/>
                  <a:cs typeface="Times New Roman"/>
                </a:rPr>
                <a:t>Power</a:t>
              </a: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</a:pPr>
              <a:r>
                <a:rPr kumimoji="0" lang="en-US" sz="1600" dirty="0">
                  <a:latin typeface="Times New Roman"/>
                  <a:cs typeface="Times New Roman"/>
                </a:rPr>
                <a:t>. . 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6963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0" name="Rectangle 5"/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r>
              <a:rPr lang="en-US" sz="1400" dirty="0">
                <a:latin typeface="Arial"/>
                <a:cs typeface="Arial"/>
              </a:rPr>
              <a:t>Introduction to Computer Science</a:t>
            </a:r>
          </a:p>
          <a:p>
            <a:pPr algn="l">
              <a:defRPr/>
            </a:pPr>
            <a:r>
              <a:rPr lang="en-US" sz="1400" dirty="0">
                <a:latin typeface="Arial"/>
                <a:cs typeface="Arial"/>
              </a:rPr>
              <a:t>Shimon Schocken</a:t>
            </a:r>
          </a:p>
          <a:p>
            <a:pPr algn="l">
              <a:defRPr/>
            </a:pPr>
            <a:r>
              <a:rPr lang="en-US" sz="1400" dirty="0">
                <a:latin typeface="Arial"/>
                <a:cs typeface="Arial"/>
              </a:rPr>
              <a:t>IDC Herzliya</a:t>
            </a:r>
          </a:p>
        </p:txBody>
      </p:sp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1447800" y="17526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2-2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0564" y="2098127"/>
            <a:ext cx="7244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dirty="0">
                <a:latin typeface="Times New Roman"/>
                <a:cs typeface="Times New Roman"/>
              </a:rPr>
              <a:t>Application Example: Gambling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7F8BC5-91E8-2D4F-BA35-321E79C8BC4D}"/>
              </a:ext>
            </a:extLst>
          </p:cNvPr>
          <p:cNvGrpSpPr/>
          <p:nvPr/>
        </p:nvGrpSpPr>
        <p:grpSpPr>
          <a:xfrm>
            <a:off x="4874405" y="2804634"/>
            <a:ext cx="3122579" cy="2520373"/>
            <a:chOff x="4875703" y="2892031"/>
            <a:chExt cx="3122579" cy="25203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620DC3-0A2D-E24D-9F61-F30C84195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5703" y="2892031"/>
              <a:ext cx="3122579" cy="2133762"/>
            </a:xfrm>
            <a:prstGeom prst="rect">
              <a:avLst/>
            </a:prstGeom>
          </p:spPr>
        </p:pic>
        <p:sp>
          <p:nvSpPr>
            <p:cNvPr id="10" name="Rectangle 18">
              <a:extLst>
                <a:ext uri="{FF2B5EF4-FFF2-40B4-BE49-F238E27FC236}">
                  <a16:creationId xmlns:a16="http://schemas.microsoft.com/office/drawing/2014/main" id="{DBCA2567-7C34-F64F-A18D-94E6BE3DF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5337" y="5043072"/>
              <a:ext cx="134820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sm"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the reality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FB50DE5-ED4E-1C40-AD68-8DEB1B5FF256}"/>
              </a:ext>
            </a:extLst>
          </p:cNvPr>
          <p:cNvGrpSpPr/>
          <p:nvPr/>
        </p:nvGrpSpPr>
        <p:grpSpPr>
          <a:xfrm>
            <a:off x="1215615" y="2811773"/>
            <a:ext cx="3227380" cy="2544012"/>
            <a:chOff x="1215615" y="2811773"/>
            <a:chExt cx="3227380" cy="2544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D3A21F8-CD7D-7745-98E0-D57BE305F11F}"/>
                </a:ext>
              </a:extLst>
            </p:cNvPr>
            <p:cNvGrpSpPr/>
            <p:nvPr/>
          </p:nvGrpSpPr>
          <p:grpSpPr>
            <a:xfrm>
              <a:off x="1215615" y="2811773"/>
              <a:ext cx="3227380" cy="2143902"/>
              <a:chOff x="1228921" y="2865162"/>
              <a:chExt cx="3227380" cy="2143902"/>
            </a:xfrm>
          </p:grpSpPr>
          <p:sp>
            <p:nvSpPr>
              <p:cNvPr id="12" name="Rectangle 18">
                <a:extLst>
                  <a:ext uri="{FF2B5EF4-FFF2-40B4-BE49-F238E27FC236}">
                    <a16:creationId xmlns:a16="http://schemas.microsoft.com/office/drawing/2014/main" id="{F81C117B-E053-7941-8FF7-0274051A9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6685" y="4670510"/>
                <a:ext cx="134820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sm"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the dream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E9499D1-692F-5146-ACAA-BF77B4C17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8921" y="2865162"/>
                <a:ext cx="3227380" cy="2143902"/>
              </a:xfrm>
              <a:prstGeom prst="rect">
                <a:avLst/>
              </a:prstGeom>
            </p:spPr>
          </p:pic>
        </p:grp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20B8E22A-69FF-8643-B2FF-1B8BE8F5D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897" y="4986453"/>
              <a:ext cx="134820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sm"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the dream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5051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ea typeface="ＭＳ Ｐゴシック" charset="-128"/>
                <a:cs typeface="ＭＳ Ｐゴシック" charset="-128"/>
              </a:rPr>
              <a:t>Gambler's ruin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2614" y="759382"/>
            <a:ext cx="7112693" cy="6264873"/>
          </a:xfrm>
        </p:spPr>
        <p:txBody>
          <a:bodyPr/>
          <a:lstStyle/>
          <a:p>
            <a:pPr marL="0" indent="0">
              <a:spcBef>
                <a:spcPts val="600"/>
              </a:spcBef>
            </a:pPr>
            <a:r>
              <a:rPr kumimoji="0"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The game: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 In each coin flip you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either win $1, or lose $1. </a:t>
            </a:r>
            <a:b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A gambler starts the game with $500, with the goal of reaching $2,500.</a:t>
            </a:r>
            <a:b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What are the chances to reach this goal?</a:t>
            </a:r>
          </a:p>
        </p:txBody>
      </p:sp>
      <p:pic>
        <p:nvPicPr>
          <p:cNvPr id="78855" name="Picture 6" descr="coinfli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5307" y="1133538"/>
            <a:ext cx="1134798" cy="1700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-1916399" y="27216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827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ea typeface="ＭＳ Ｐゴシック" charset="-128"/>
                <a:cs typeface="ＭＳ Ｐゴシック" charset="-128"/>
              </a:rPr>
              <a:t>Gambler's ruin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2614" y="759382"/>
            <a:ext cx="7112693" cy="6264873"/>
          </a:xfrm>
        </p:spPr>
        <p:txBody>
          <a:bodyPr/>
          <a:lstStyle/>
          <a:p>
            <a:pPr marL="0" indent="0">
              <a:spcBef>
                <a:spcPts val="600"/>
              </a:spcBef>
            </a:pPr>
            <a:r>
              <a:rPr kumimoji="0" lang="en-US" u="sng" dirty="0">
                <a:solidFill>
                  <a:srgbClr val="000000"/>
                </a:solidFill>
                <a:cs typeface="Times New Roman"/>
              </a:rPr>
              <a:t>The game:</a:t>
            </a:r>
            <a:r>
              <a:rPr kumimoji="0" lang="en-US" dirty="0">
                <a:solidFill>
                  <a:srgbClr val="000000"/>
                </a:solidFill>
                <a:cs typeface="Times New Roman"/>
              </a:rPr>
              <a:t> In each coin flip you </a:t>
            </a:r>
            <a:r>
              <a:rPr kumimoji="0" lang="en-US" dirty="0">
                <a:solidFill>
                  <a:schemeClr val="tx1"/>
                </a:solidFill>
                <a:cs typeface="Times New Roman"/>
              </a:rPr>
              <a:t>either win $1, or lose $1. </a:t>
            </a:r>
            <a:br>
              <a:rPr kumimoji="0" lang="en-US" dirty="0">
                <a:solidFill>
                  <a:schemeClr val="tx1"/>
                </a:solidFill>
                <a:cs typeface="Times New Roman"/>
              </a:rPr>
            </a:br>
            <a:r>
              <a:rPr kumimoji="0" lang="en-US" dirty="0">
                <a:solidFill>
                  <a:schemeClr val="tx1"/>
                </a:solidFill>
                <a:cs typeface="Times New Roman"/>
              </a:rPr>
              <a:t>A gambler starts the game with $500, with the goal of reaching $2,500.</a:t>
            </a:r>
            <a:br>
              <a:rPr kumimoji="0" lang="en-US" dirty="0">
                <a:solidFill>
                  <a:schemeClr val="tx1"/>
                </a:solidFill>
                <a:cs typeface="Times New Roman"/>
              </a:rPr>
            </a:br>
            <a:r>
              <a:rPr kumimoji="0" lang="en-US" dirty="0">
                <a:solidFill>
                  <a:schemeClr val="tx1"/>
                </a:solidFill>
                <a:cs typeface="Times New Roman"/>
              </a:rPr>
              <a:t>What are the chances to reach this goal?</a:t>
            </a:r>
          </a:p>
          <a:p>
            <a:pPr marL="0" indent="0">
              <a:spcBef>
                <a:spcPts val="1200"/>
              </a:spcBef>
            </a:pPr>
            <a:r>
              <a:rPr kumimoji="0"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Formally:</a:t>
            </a:r>
            <a:r>
              <a:rPr kumimoji="0" lang="en-US" dirty="0"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a gambler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starts the game with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cash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 dollars, and a </a:t>
            </a:r>
            <a:r>
              <a:rPr kumimoji="0"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;</a:t>
            </a:r>
            <a:b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He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plays $1 bets until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cash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(loss) or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cash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 (win)</a:t>
            </a:r>
          </a:p>
          <a:p>
            <a:pPr marL="0" indent="0">
              <a:spcBef>
                <a:spcPts val="1200"/>
              </a:spcBef>
            </a:pPr>
            <a:endParaRPr kumimoji="0" lang="en-US" sz="1600" dirty="0">
              <a:cs typeface="Times New Roman"/>
            </a:endParaRPr>
          </a:p>
        </p:txBody>
      </p:sp>
      <p:pic>
        <p:nvPicPr>
          <p:cNvPr id="78855" name="Picture 6" descr="coinfli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5307" y="1133538"/>
            <a:ext cx="1134798" cy="1700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-1916399" y="27216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9F0AFB-4D27-1727-6C3A-2E95FBBD57CF}"/>
              </a:ext>
            </a:extLst>
          </p:cNvPr>
          <p:cNvGrpSpPr/>
          <p:nvPr/>
        </p:nvGrpSpPr>
        <p:grpSpPr>
          <a:xfrm>
            <a:off x="4921697" y="3131489"/>
            <a:ext cx="4625840" cy="2892341"/>
            <a:chOff x="4454711" y="3498958"/>
            <a:chExt cx="4625840" cy="289234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C2CDA27-D452-1B6C-E0E7-A9FD33C75D92}"/>
                </a:ext>
              </a:extLst>
            </p:cNvPr>
            <p:cNvGrpSpPr/>
            <p:nvPr/>
          </p:nvGrpSpPr>
          <p:grpSpPr>
            <a:xfrm>
              <a:off x="4454711" y="3498958"/>
              <a:ext cx="4600266" cy="1302705"/>
              <a:chOff x="4454711" y="3498958"/>
              <a:chExt cx="4600266" cy="130270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58B6BF6-12EE-7C42-4A36-11A5973A021C}"/>
                  </a:ext>
                </a:extLst>
              </p:cNvPr>
              <p:cNvGrpSpPr/>
              <p:nvPr/>
            </p:nvGrpSpPr>
            <p:grpSpPr>
              <a:xfrm>
                <a:off x="4783140" y="3498958"/>
                <a:ext cx="4271837" cy="1302705"/>
                <a:chOff x="4783140" y="3498958"/>
                <a:chExt cx="4271837" cy="1302705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79C5910-1A80-559A-137A-28CFA2B1CA3D}"/>
                    </a:ext>
                  </a:extLst>
                </p:cNvPr>
                <p:cNvGrpSpPr/>
                <p:nvPr/>
              </p:nvGrpSpPr>
              <p:grpSpPr>
                <a:xfrm>
                  <a:off x="4783140" y="3498958"/>
                  <a:ext cx="3707356" cy="1302705"/>
                  <a:chOff x="4783140" y="3498958"/>
                  <a:chExt cx="3707356" cy="1302705"/>
                </a:xfrm>
              </p:grpSpPr>
              <p:pic>
                <p:nvPicPr>
                  <p:cNvPr id="28" name="Picture 27" descr="Picture 21.png">
                    <a:extLst>
                      <a:ext uri="{FF2B5EF4-FFF2-40B4-BE49-F238E27FC236}">
                        <a16:creationId xmlns:a16="http://schemas.microsoft.com/office/drawing/2014/main" id="{A1A51B91-A9B5-B5C3-DD00-DC8B09E93D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b="54548"/>
                  <a:stretch>
                    <a:fillRect/>
                  </a:stretch>
                </p:blipFill>
                <p:spPr>
                  <a:xfrm>
                    <a:off x="4783140" y="3498958"/>
                    <a:ext cx="3707356" cy="1302705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Picture 21.png">
                    <a:extLst>
                      <a:ext uri="{FF2B5EF4-FFF2-40B4-BE49-F238E27FC236}">
                        <a16:creationId xmlns:a16="http://schemas.microsoft.com/office/drawing/2014/main" id="{3DF0F5B7-BF0D-4967-FB30-869AC4746A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16435" r="87757" b="67665"/>
                  <a:stretch/>
                </p:blipFill>
                <p:spPr>
                  <a:xfrm>
                    <a:off x="4810850" y="3839318"/>
                    <a:ext cx="453877" cy="45572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8B94513-AA29-7B87-8895-89DC0DB614DE}"/>
                    </a:ext>
                  </a:extLst>
                </p:cNvPr>
                <p:cNvSpPr txBox="1"/>
                <p:nvPr/>
              </p:nvSpPr>
              <p:spPr>
                <a:xfrm>
                  <a:off x="7768741" y="3794836"/>
                  <a:ext cx="1286236" cy="4514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380"/>
                    </a:lnSpc>
                  </a:pPr>
                  <a:r>
                    <a:rPr lang="en-US" sz="1400" dirty="0">
                      <a:latin typeface="Times New Roman" charset="0"/>
                      <a:ea typeface="Times New Roman" charset="0"/>
                      <a:cs typeface="Times New Roman" charset="0"/>
                    </a:rPr>
                    <a:t>winning scenario</a:t>
                  </a: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9D69D7-28F3-E584-710C-89CEDCA7F27D}"/>
                  </a:ext>
                </a:extLst>
              </p:cNvPr>
              <p:cNvSpPr txBox="1"/>
              <p:nvPr/>
            </p:nvSpPr>
            <p:spPr>
              <a:xfrm>
                <a:off x="4454711" y="3914316"/>
                <a:ext cx="828096" cy="380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 anchorCtr="0">
                <a:noAutofit/>
              </a:bodyPr>
              <a:lstStyle/>
              <a:p>
                <a:pPr algn="r">
                  <a:lnSpc>
                    <a:spcPts val="1380"/>
                  </a:lnSpc>
                </a:pPr>
                <a:r>
                  <a:rPr lang="en-US" sz="1200" i="1" dirty="0">
                    <a:solidFill>
                      <a:srgbClr val="0070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start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8DF4AD6-92C8-6C61-337D-584F2840D1CC}"/>
                </a:ext>
              </a:extLst>
            </p:cNvPr>
            <p:cNvGrpSpPr/>
            <p:nvPr/>
          </p:nvGrpSpPr>
          <p:grpSpPr>
            <a:xfrm>
              <a:off x="4454711" y="5112797"/>
              <a:ext cx="4625840" cy="1278502"/>
              <a:chOff x="4454711" y="5112797"/>
              <a:chExt cx="4625840" cy="127850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E2E9290-B413-CB8C-2C04-C02A6AFC99AF}"/>
                  </a:ext>
                </a:extLst>
              </p:cNvPr>
              <p:cNvGrpSpPr/>
              <p:nvPr/>
            </p:nvGrpSpPr>
            <p:grpSpPr>
              <a:xfrm>
                <a:off x="4783140" y="5112797"/>
                <a:ext cx="4297411" cy="1278502"/>
                <a:chOff x="4783140" y="5112797"/>
                <a:chExt cx="4297411" cy="1278502"/>
              </a:xfrm>
            </p:grpSpPr>
            <p:pic>
              <p:nvPicPr>
                <p:cNvPr id="20" name="Picture 19" descr="Picture 21.png">
                  <a:extLst>
                    <a:ext uri="{FF2B5EF4-FFF2-40B4-BE49-F238E27FC236}">
                      <a16:creationId xmlns:a16="http://schemas.microsoft.com/office/drawing/2014/main" id="{F25FEF2F-1615-F83D-6152-7D2405804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55971"/>
                <a:stretch>
                  <a:fillRect/>
                </a:stretch>
              </p:blipFill>
              <p:spPr>
                <a:xfrm>
                  <a:off x="4783140" y="5112797"/>
                  <a:ext cx="3756102" cy="1278502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9FE7131-4DBC-6E2C-1DD5-15CF72DAA45A}"/>
                    </a:ext>
                  </a:extLst>
                </p:cNvPr>
                <p:cNvSpPr txBox="1"/>
                <p:nvPr/>
              </p:nvSpPr>
              <p:spPr>
                <a:xfrm>
                  <a:off x="7794315" y="5569527"/>
                  <a:ext cx="1286236" cy="4514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lnSpc>
                      <a:spcPts val="1380"/>
                    </a:lnSpc>
                    <a:defRPr sz="1400">
                      <a:latin typeface="Times New Roman" charset="0"/>
                      <a:ea typeface="Times New Roman" charset="0"/>
                      <a:cs typeface="Times New Roman" charset="0"/>
                    </a:defRPr>
                  </a:lvl1pPr>
                </a:lstStyle>
                <a:p>
                  <a:r>
                    <a:rPr lang="en-US" dirty="0"/>
                    <a:t>losing</a:t>
                  </a:r>
                </a:p>
                <a:p>
                  <a:r>
                    <a:rPr lang="en-US" dirty="0"/>
                    <a:t>scenario</a:t>
                  </a: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633883-27E4-2C14-BE61-61FF4755187A}"/>
                  </a:ext>
                </a:extLst>
              </p:cNvPr>
              <p:cNvSpPr txBox="1"/>
              <p:nvPr/>
            </p:nvSpPr>
            <p:spPr>
              <a:xfrm>
                <a:off x="4454711" y="5573361"/>
                <a:ext cx="828096" cy="380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 anchorCtr="0">
                <a:noAutofit/>
              </a:bodyPr>
              <a:lstStyle/>
              <a:p>
                <a:pPr algn="r">
                  <a:lnSpc>
                    <a:spcPts val="1380"/>
                  </a:lnSpc>
                </a:pPr>
                <a:r>
                  <a:rPr lang="en-US" sz="1200" i="1" dirty="0">
                    <a:solidFill>
                      <a:srgbClr val="0070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start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6247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ea typeface="ＭＳ Ｐゴシック" charset="-128"/>
                <a:cs typeface="ＭＳ Ｐゴシック" charset="-128"/>
              </a:rPr>
              <a:t>Gambler's ruin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2614" y="759382"/>
            <a:ext cx="7112693" cy="6264873"/>
          </a:xfrm>
        </p:spPr>
        <p:txBody>
          <a:bodyPr/>
          <a:lstStyle/>
          <a:p>
            <a:pPr marL="0" indent="0">
              <a:spcBef>
                <a:spcPts val="600"/>
              </a:spcBef>
            </a:pPr>
            <a:r>
              <a:rPr kumimoji="0"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The game: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 In each coin flip you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either win $1, or lose $1. </a:t>
            </a:r>
            <a:b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A gambler starts the game with $500, with the goal of reaching $2,500.</a:t>
            </a:r>
            <a:b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What are the chances to reach this goal?</a:t>
            </a:r>
          </a:p>
          <a:p>
            <a:pPr marL="0" indent="0">
              <a:spcBef>
                <a:spcPts val="1200"/>
              </a:spcBef>
            </a:pPr>
            <a:r>
              <a:rPr kumimoji="0"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Formally:</a:t>
            </a:r>
            <a:r>
              <a:rPr kumimoji="0" lang="en-US" dirty="0"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a gambler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starts the game with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cash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 dollars, and a </a:t>
            </a:r>
            <a:r>
              <a:rPr kumimoji="0"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;</a:t>
            </a:r>
            <a:b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He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plays $1 bets until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cash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(loss) or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cash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 (win)</a:t>
            </a:r>
          </a:p>
          <a:p>
            <a:pPr marL="0" indent="0">
              <a:spcBef>
                <a:spcPts val="1200"/>
              </a:spcBef>
            </a:pPr>
            <a:r>
              <a:rPr kumimoji="0" lang="en-US" u="sng" dirty="0">
                <a:solidFill>
                  <a:schemeClr val="tx1"/>
                </a:solidFill>
                <a:cs typeface="Times New Roman"/>
              </a:rPr>
              <a:t>Statistics of interest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cs typeface="Times New Roman"/>
              </a:rPr>
              <a:t>What is the probability of reaching the goal?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cs typeface="Times New Roman"/>
              </a:rPr>
              <a:t>How many flips, on average,  until a game ends?</a:t>
            </a:r>
          </a:p>
          <a:p>
            <a:pPr marL="0" indent="0">
              <a:spcBef>
                <a:spcPts val="1200"/>
              </a:spcBef>
            </a:pPr>
            <a:r>
              <a:rPr kumimoji="0" lang="en-US" u="sng" dirty="0">
                <a:solidFill>
                  <a:srgbClr val="000000"/>
                </a:solidFill>
                <a:cs typeface="Times New Roman"/>
              </a:rPr>
              <a:t>Analysis </a:t>
            </a:r>
            <a:r>
              <a:rPr kumimoji="0"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strategy</a:t>
            </a:r>
            <a:endParaRPr kumimoji="0"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cs typeface="Times New Roman"/>
              </a:rPr>
              <a:t>Flip a coin and see what happens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cs typeface="Times New Roman"/>
              </a:rPr>
              <a:t>Repeat many times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cs typeface="Times New Roman"/>
              </a:rPr>
              <a:t>Compute statistics</a:t>
            </a:r>
          </a:p>
        </p:txBody>
      </p:sp>
      <p:pic>
        <p:nvPicPr>
          <p:cNvPr id="78855" name="Picture 6" descr="coinfli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5307" y="1133538"/>
            <a:ext cx="1134798" cy="1700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-1916399" y="27216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AFDA21-9547-D345-B537-0D8FAD4B92C6}"/>
              </a:ext>
            </a:extLst>
          </p:cNvPr>
          <p:cNvGrpSpPr/>
          <p:nvPr/>
        </p:nvGrpSpPr>
        <p:grpSpPr>
          <a:xfrm>
            <a:off x="4921697" y="3131489"/>
            <a:ext cx="4625840" cy="2892341"/>
            <a:chOff x="4454711" y="3498958"/>
            <a:chExt cx="4625840" cy="2892341"/>
          </a:xfrm>
        </p:grpSpPr>
        <p:grpSp>
          <p:nvGrpSpPr>
            <p:cNvPr id="6" name="Group 5"/>
            <p:cNvGrpSpPr/>
            <p:nvPr/>
          </p:nvGrpSpPr>
          <p:grpSpPr>
            <a:xfrm>
              <a:off x="4454711" y="3498958"/>
              <a:ext cx="4600266" cy="1302705"/>
              <a:chOff x="4454711" y="3498958"/>
              <a:chExt cx="4600266" cy="130270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4783140" y="3498958"/>
                <a:ext cx="4271837" cy="1302705"/>
                <a:chOff x="4783140" y="3498958"/>
                <a:chExt cx="4271837" cy="1302705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4783140" y="3498958"/>
                  <a:ext cx="3707356" cy="1302705"/>
                  <a:chOff x="4783140" y="3498958"/>
                  <a:chExt cx="3707356" cy="1302705"/>
                </a:xfrm>
              </p:grpSpPr>
              <p:pic>
                <p:nvPicPr>
                  <p:cNvPr id="14" name="Picture 13" descr="Picture 21.png"/>
                  <p:cNvPicPr>
                    <a:picLocks noChangeAspect="1"/>
                  </p:cNvPicPr>
                  <p:nvPr/>
                </p:nvPicPr>
                <p:blipFill>
                  <a:blip r:embed="rId4"/>
                  <a:srcRect b="54548"/>
                  <a:stretch>
                    <a:fillRect/>
                  </a:stretch>
                </p:blipFill>
                <p:spPr>
                  <a:xfrm>
                    <a:off x="4783140" y="3498958"/>
                    <a:ext cx="3707356" cy="1302705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 descr="Picture 21.png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16435" r="87757" b="67665"/>
                  <a:stretch/>
                </p:blipFill>
                <p:spPr>
                  <a:xfrm>
                    <a:off x="4810850" y="3839318"/>
                    <a:ext cx="453877" cy="45572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" name="TextBox 1"/>
                <p:cNvSpPr txBox="1"/>
                <p:nvPr/>
              </p:nvSpPr>
              <p:spPr>
                <a:xfrm>
                  <a:off x="7768741" y="3794836"/>
                  <a:ext cx="1286236" cy="4514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380"/>
                    </a:lnSpc>
                  </a:pPr>
                  <a:r>
                    <a:rPr lang="en-US" sz="1400" dirty="0">
                      <a:latin typeface="Times New Roman" charset="0"/>
                      <a:ea typeface="Times New Roman" charset="0"/>
                      <a:cs typeface="Times New Roman" charset="0"/>
                    </a:rPr>
                    <a:t>winning scenario</a:t>
                  </a: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4454711" y="3914316"/>
                <a:ext cx="828096" cy="380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 anchorCtr="0">
                <a:noAutofit/>
              </a:bodyPr>
              <a:lstStyle/>
              <a:p>
                <a:pPr algn="r">
                  <a:lnSpc>
                    <a:spcPts val="1380"/>
                  </a:lnSpc>
                </a:pPr>
                <a:r>
                  <a:rPr lang="en-US" sz="1200" i="1" dirty="0">
                    <a:solidFill>
                      <a:srgbClr val="0070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start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454711" y="5112797"/>
              <a:ext cx="4625840" cy="1278502"/>
              <a:chOff x="4454711" y="5112797"/>
              <a:chExt cx="4625840" cy="127850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4783140" y="5112797"/>
                <a:ext cx="4297411" cy="1278502"/>
                <a:chOff x="4783140" y="5112797"/>
                <a:chExt cx="4297411" cy="1278502"/>
              </a:xfrm>
            </p:grpSpPr>
            <p:pic>
              <p:nvPicPr>
                <p:cNvPr id="9" name="Picture 8" descr="Picture 21.png"/>
                <p:cNvPicPr>
                  <a:picLocks noChangeAspect="1"/>
                </p:cNvPicPr>
                <p:nvPr/>
              </p:nvPicPr>
              <p:blipFill>
                <a:blip r:embed="rId4"/>
                <a:srcRect t="55971"/>
                <a:stretch>
                  <a:fillRect/>
                </a:stretch>
              </p:blipFill>
              <p:spPr>
                <a:xfrm>
                  <a:off x="4783140" y="5112797"/>
                  <a:ext cx="3756102" cy="1278502"/>
                </a:xfrm>
                <a:prstGeom prst="rect">
                  <a:avLst/>
                </a:prstGeom>
              </p:spPr>
            </p:pic>
            <p:sp>
              <p:nvSpPr>
                <p:cNvPr id="16" name="TextBox 15"/>
                <p:cNvSpPr txBox="1"/>
                <p:nvPr/>
              </p:nvSpPr>
              <p:spPr>
                <a:xfrm>
                  <a:off x="7794315" y="5569527"/>
                  <a:ext cx="1286236" cy="4514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lnSpc>
                      <a:spcPts val="1380"/>
                    </a:lnSpc>
                    <a:defRPr sz="1400">
                      <a:latin typeface="Times New Roman" charset="0"/>
                      <a:ea typeface="Times New Roman" charset="0"/>
                      <a:cs typeface="Times New Roman" charset="0"/>
                    </a:defRPr>
                  </a:lvl1pPr>
                </a:lstStyle>
                <a:p>
                  <a:r>
                    <a:rPr lang="en-US" dirty="0"/>
                    <a:t>losing</a:t>
                  </a:r>
                </a:p>
                <a:p>
                  <a:r>
                    <a:rPr lang="en-US" dirty="0"/>
                    <a:t>scenario</a:t>
                  </a:r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4454711" y="5573361"/>
                <a:ext cx="828096" cy="380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 anchorCtr="0">
                <a:noAutofit/>
              </a:bodyPr>
              <a:lstStyle/>
              <a:p>
                <a:pPr algn="r">
                  <a:lnSpc>
                    <a:spcPts val="1380"/>
                  </a:lnSpc>
                </a:pPr>
                <a:r>
                  <a:rPr lang="en-US" sz="1200" i="1" dirty="0">
                    <a:solidFill>
                      <a:srgbClr val="0070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start</a:t>
                </a:r>
              </a:p>
            </p:txBody>
          </p:sp>
        </p:grpSp>
      </p:grp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B8BCEDED-98A1-FC4C-BD57-B4D7C061E789}"/>
              </a:ext>
            </a:extLst>
          </p:cNvPr>
          <p:cNvSpPr/>
          <p:nvPr/>
        </p:nvSpPr>
        <p:spPr bwMode="auto">
          <a:xfrm>
            <a:off x="512614" y="5427761"/>
            <a:ext cx="4560863" cy="1110440"/>
          </a:xfrm>
          <a:prstGeom prst="wedgeRoundRectCallout">
            <a:avLst>
              <a:gd name="adj1" fmla="val -27690"/>
              <a:gd name="adj2" fmla="val -83445"/>
              <a:gd name="adj3" fmla="val 16667"/>
            </a:avLst>
          </a:prstGeom>
          <a:solidFill>
            <a:srgbClr val="FFF7E0"/>
          </a:solidFill>
          <a:ln w="19050">
            <a:noFill/>
            <a:round/>
            <a:headEnd/>
            <a:tailEnd/>
          </a:ln>
          <a:effectLst/>
        </p:spPr>
        <p:txBody>
          <a:bodyPr lIns="108000" rIns="0" anchor="ctr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simulation: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method for generating numbers pseudo-randomly, and computing statistics on them;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Widely used in science, engineering, and gaming.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98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549" y="3460151"/>
            <a:ext cx="2321262" cy="2042710"/>
          </a:xfrm>
          <a:prstGeom prst="rect">
            <a:avLst/>
          </a:prstGeom>
        </p:spPr>
      </p:pic>
      <p:sp>
        <p:nvSpPr>
          <p:cNvPr id="2" name="Rectangle 29">
            <a:extLst>
              <a:ext uri="{FF2B5EF4-FFF2-40B4-BE49-F238E27FC236}">
                <a16:creationId xmlns:a16="http://schemas.microsoft.com/office/drawing/2014/main" id="{1CCEEF87-3141-78DA-F5A1-430A307A1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661" y="687884"/>
            <a:ext cx="5542724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Example 1: Print something 100 times</a:t>
            </a:r>
          </a:p>
        </p:txBody>
      </p:sp>
      <p:sp>
        <p:nvSpPr>
          <p:cNvPr id="39940" name="Rectangle 3"/>
          <p:cNvSpPr>
            <a:spLocks noChangeArrowheads="1"/>
          </p:cNvSpPr>
          <p:nvPr/>
        </p:nvSpPr>
        <p:spPr bwMode="auto">
          <a:xfrm>
            <a:off x="606233" y="1049527"/>
            <a:ext cx="5136646" cy="213972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43200" rIns="182880" bIns="91440" anchor="t" anchorCtr="0">
            <a:prstTxWarp prst="textNoShape">
              <a:avLst/>
            </a:prstTxWarp>
          </a:bodyPr>
          <a:lstStyle/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ForDemo {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public static void main(String[] args) {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for</a:t>
            </a:r>
            <a:r>
              <a:rPr lang="en-US" sz="1200" dirty="0">
                <a:latin typeface="Consolas"/>
                <a:ea typeface="Monaco"/>
                <a:cs typeface="Consolas"/>
              </a:rPr>
              <a:t> (int count = 0; count &lt; 100; count++)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System.out.println("</a:t>
            </a:r>
            <a:r>
              <a:rPr lang="en-US" sz="1200"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latin typeface="Consolas"/>
                <a:ea typeface="Monaco"/>
                <a:cs typeface="Consolas"/>
              </a:rPr>
              <a:t> will not argue ...");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}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2713889" y="2768852"/>
            <a:ext cx="2366521" cy="27340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43200" rIns="182880" bIns="91440" anchor="t" anchorCtr="0">
            <a:prstTxWarp prst="textNoShape">
              <a:avLst/>
            </a:prstTxWarp>
          </a:bodyPr>
          <a:lstStyle/>
          <a:p>
            <a:pPr>
              <a:lnSpc>
                <a:spcPts val="2240"/>
              </a:lnSpc>
            </a:pPr>
            <a:r>
              <a:rPr lang="en-US" sz="1200" b="1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ForDemo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F68939-D681-3BF2-B2F4-02269573C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955" y="1049527"/>
            <a:ext cx="2896567" cy="132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        </a:t>
            </a:r>
          </a:p>
          <a:p>
            <a:pPr>
              <a:lnSpc>
                <a:spcPts val="2400"/>
              </a:lnSpc>
            </a:pP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count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0 , ..., 99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 (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kumimoji="0" lang="en-US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will not argue...”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</a:t>
            </a:r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763733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4">
            <a:extLst>
              <a:ext uri="{FF2B5EF4-FFF2-40B4-BE49-F238E27FC236}">
                <a16:creationId xmlns:a16="http://schemas.microsoft.com/office/drawing/2014/main" id="{ABF04316-A6D9-904A-9613-6DE70CB58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295" y="520642"/>
            <a:ext cx="4217465" cy="23836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20%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1037755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21%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1039952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19%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966067</a:t>
            </a: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ea typeface="ＭＳ Ｐゴシック" charset="-128"/>
                <a:cs typeface="ＭＳ Ｐゴシック" charset="-128"/>
              </a:rPr>
              <a:t>Gambling simulation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740234" y="3221419"/>
            <a:ext cx="8218027" cy="146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Times New Roman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8000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u="sng" dirty="0">
                <a:solidFill>
                  <a:srgbClr val="000000"/>
                </a:solidFill>
                <a:cs typeface="Times New Roman"/>
              </a:rPr>
              <a:t>Note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dirty="0">
                <a:solidFill>
                  <a:srgbClr val="000000"/>
                </a:solidFill>
                <a:cs typeface="Times New Roman"/>
              </a:rPr>
              <a:t>If </a:t>
            </a:r>
            <a:r>
              <a:rPr kumimoji="0"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</a:t>
            </a:r>
            <a:r>
              <a:rPr kumimoji="0" lang="en-US" dirty="0">
                <a:solidFill>
                  <a:srgbClr val="000000"/>
                </a:solidFill>
                <a:cs typeface="Times New Roman"/>
              </a:rPr>
              <a:t> is large, the program can take a long time to run (minutes):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dirty="0">
                <a:solidFill>
                  <a:srgbClr val="000000"/>
                </a:solidFill>
                <a:cs typeface="Times New Roman"/>
              </a:rPr>
              <a:t>We are simulating 1,000 games, each involving an average of a million coin flips.</a:t>
            </a:r>
            <a:endParaRPr kumimoji="0" lang="en-US" dirty="0">
              <a:cs typeface="Times New Roman"/>
            </a:endParaRP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597361" y="895323"/>
            <a:ext cx="3593639" cy="2008992"/>
          </a:xfrm>
          <a:prstGeom prst="roundRect">
            <a:avLst>
              <a:gd name="adj" fmla="val 16667"/>
            </a:avLst>
          </a:prstGeom>
          <a:noFill/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Ins="0" anchor="ctr"/>
          <a:lstStyle/>
          <a:p>
            <a:pPr marL="12700" indent="-12700">
              <a:spcBef>
                <a:spcPts val="600"/>
              </a:spcBef>
              <a:buClr>
                <a:srgbClr val="006600"/>
              </a:buClr>
              <a:buSzPct val="100000"/>
            </a:pPr>
            <a:r>
              <a:rPr lang="en-US" u="sng" dirty="0">
                <a:latin typeface="Consolas" charset="0"/>
                <a:ea typeface="Consolas" charset="0"/>
                <a:cs typeface="Consolas" charset="0"/>
              </a:rPr>
              <a:t>T:</a:t>
            </a:r>
            <a:r>
              <a:rPr lang="en-US" u="sng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pPr marL="12700" indent="-12700">
              <a:spcBef>
                <a:spcPts val="600"/>
              </a:spcBef>
              <a:buClr>
                <a:srgbClr val="006600"/>
              </a:buClr>
              <a:buSzPct val="100000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Number of times we play the game (run the simulation);</a:t>
            </a:r>
          </a:p>
          <a:p>
            <a:pPr marL="12700" indent="-12700">
              <a:spcBef>
                <a:spcPts val="600"/>
              </a:spcBef>
              <a:buClr>
                <a:srgbClr val="006600"/>
              </a:buClr>
              <a:buSzPct val="100000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 each game we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either win (</a:t>
            </a:r>
            <a:r>
              <a:rPr 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cash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goal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),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or lose (</a:t>
            </a:r>
            <a:r>
              <a:rPr 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cash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9DA51C-F5C1-4549-8D86-584DBA23701A}"/>
              </a:ext>
            </a:extLst>
          </p:cNvPr>
          <p:cNvGrpSpPr/>
          <p:nvPr/>
        </p:nvGrpSpPr>
        <p:grpSpPr>
          <a:xfrm>
            <a:off x="5842188" y="122761"/>
            <a:ext cx="2467212" cy="543007"/>
            <a:chOff x="2014552" y="1362569"/>
            <a:chExt cx="2467212" cy="543007"/>
          </a:xfrm>
        </p:grpSpPr>
        <p:sp>
          <p:nvSpPr>
            <p:cNvPr id="33" name="Text Box 5">
              <a:extLst>
                <a:ext uri="{FF2B5EF4-FFF2-40B4-BE49-F238E27FC236}">
                  <a16:creationId xmlns:a16="http://schemas.microsoft.com/office/drawing/2014/main" id="{748F56A2-D4E3-5446-A66D-4714E8908E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4552" y="1362569"/>
              <a:ext cx="630226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start</a:t>
              </a:r>
            </a:p>
          </p:txBody>
        </p:sp>
        <p:sp>
          <p:nvSpPr>
            <p:cNvPr id="34" name="Text Box 6">
              <a:extLst>
                <a:ext uri="{FF2B5EF4-FFF2-40B4-BE49-F238E27FC236}">
                  <a16:creationId xmlns:a16="http://schemas.microsoft.com/office/drawing/2014/main" id="{F2112128-5AD5-C94D-97FA-87EE85DF8D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762" y="1362569"/>
              <a:ext cx="545618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goal</a:t>
              </a:r>
            </a:p>
          </p:txBody>
        </p:sp>
        <p:sp>
          <p:nvSpPr>
            <p:cNvPr id="35" name="Text Box 7">
              <a:extLst>
                <a:ext uri="{FF2B5EF4-FFF2-40B4-BE49-F238E27FC236}">
                  <a16:creationId xmlns:a16="http://schemas.microsoft.com/office/drawing/2014/main" id="{9C04E094-F782-C240-B833-A766866335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5487" y="1365084"/>
              <a:ext cx="1316277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squar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  T</a:t>
              </a:r>
              <a:endParaRPr kumimoji="1" lang="en-US" sz="1200" dirty="0">
                <a:solidFill>
                  <a:srgbClr val="008000"/>
                </a:solidFill>
                <a:latin typeface="Consolas"/>
                <a:cs typeface="Consolas"/>
              </a:endParaRPr>
            </a:p>
          </p:txBody>
        </p:sp>
        <p:sp>
          <p:nvSpPr>
            <p:cNvPr id="36" name="Line 9">
              <a:extLst>
                <a:ext uri="{FF2B5EF4-FFF2-40B4-BE49-F238E27FC236}">
                  <a16:creationId xmlns:a16="http://schemas.microsoft.com/office/drawing/2014/main" id="{713BD787-E8AA-3640-AF37-0423F04E81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2240" y="1630994"/>
              <a:ext cx="102065" cy="274581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37" name="Line 10">
              <a:extLst>
                <a:ext uri="{FF2B5EF4-FFF2-40B4-BE49-F238E27FC236}">
                  <a16:creationId xmlns:a16="http://schemas.microsoft.com/office/drawing/2014/main" id="{43E5A5C9-00C0-8043-A132-7505C79194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4571" y="1630994"/>
              <a:ext cx="3835" cy="274582"/>
            </a:xfrm>
            <a:prstGeom prst="line">
              <a:avLst/>
            </a:prstGeom>
            <a:noFill/>
            <a:ln w="15875">
              <a:solidFill>
                <a:srgbClr val="0066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38" name="Line 11">
              <a:extLst>
                <a:ext uri="{FF2B5EF4-FFF2-40B4-BE49-F238E27FC236}">
                  <a16:creationId xmlns:a16="http://schemas.microsoft.com/office/drawing/2014/main" id="{35562FDC-4385-3546-877C-813272207B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7806" y="1630994"/>
              <a:ext cx="145088" cy="274582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88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7DB1FE5-CB0B-2BC9-5547-FDCDAF640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429" y="775388"/>
            <a:ext cx="7400116" cy="546693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122400" anchor="t" anchorCtr="0"/>
          <a:lstStyle/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Gambler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public static void main(String[] args)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start  = Integer.parseInt(args[0]);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goal   = Integer.parseInt(args[1]);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T      = Integer.parseInt(args[2]);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nFlips = 0;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nWins = 0;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830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Gambling simulation</a:t>
            </a:r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2708C11-0F64-5F4C-9E8D-376E82E3E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295" y="520642"/>
            <a:ext cx="4217465" cy="23836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20%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1037755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21%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1039952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19%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966067</a:t>
            </a: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4746BB-51DB-1F4E-86C1-B14E4C7E71AD}"/>
              </a:ext>
            </a:extLst>
          </p:cNvPr>
          <p:cNvGrpSpPr/>
          <p:nvPr/>
        </p:nvGrpSpPr>
        <p:grpSpPr>
          <a:xfrm>
            <a:off x="5842188" y="122761"/>
            <a:ext cx="2467212" cy="543007"/>
            <a:chOff x="2014552" y="1362569"/>
            <a:chExt cx="2467212" cy="543007"/>
          </a:xfrm>
        </p:grpSpPr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563E902B-B8B2-C048-9308-D23224BC9A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4552" y="1362569"/>
              <a:ext cx="630226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start</a:t>
              </a:r>
            </a:p>
          </p:txBody>
        </p:sp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EDE23C5F-F536-6B47-A63F-055C3B1BEE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762" y="1362569"/>
              <a:ext cx="545618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goal</a:t>
              </a:r>
            </a:p>
          </p:txBody>
        </p:sp>
        <p:sp>
          <p:nvSpPr>
            <p:cNvPr id="17" name="Text Box 7">
              <a:extLst>
                <a:ext uri="{FF2B5EF4-FFF2-40B4-BE49-F238E27FC236}">
                  <a16:creationId xmlns:a16="http://schemas.microsoft.com/office/drawing/2014/main" id="{56F0EE92-FEB1-8D4F-8B72-3E9FFBD676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5487" y="1365084"/>
              <a:ext cx="1316277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squar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  T</a:t>
              </a:r>
              <a:endParaRPr kumimoji="1" lang="en-US" sz="1200" dirty="0">
                <a:solidFill>
                  <a:srgbClr val="008000"/>
                </a:solidFill>
                <a:latin typeface="Consolas"/>
                <a:cs typeface="Consolas"/>
              </a:endParaRPr>
            </a:p>
          </p:txBody>
        </p:sp>
        <p:sp>
          <p:nvSpPr>
            <p:cNvPr id="26" name="Line 9">
              <a:extLst>
                <a:ext uri="{FF2B5EF4-FFF2-40B4-BE49-F238E27FC236}">
                  <a16:creationId xmlns:a16="http://schemas.microsoft.com/office/drawing/2014/main" id="{DE672C3E-8121-3B4D-8D2B-4531D6A48C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2240" y="1630994"/>
              <a:ext cx="102065" cy="274581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7" name="Line 10">
              <a:extLst>
                <a:ext uri="{FF2B5EF4-FFF2-40B4-BE49-F238E27FC236}">
                  <a16:creationId xmlns:a16="http://schemas.microsoft.com/office/drawing/2014/main" id="{8BE1E180-BAEF-E545-A262-E51A743C86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4571" y="1630994"/>
              <a:ext cx="3835" cy="274582"/>
            </a:xfrm>
            <a:prstGeom prst="line">
              <a:avLst/>
            </a:prstGeom>
            <a:noFill/>
            <a:ln w="15875">
              <a:solidFill>
                <a:srgbClr val="0066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8" name="Line 11">
              <a:extLst>
                <a:ext uri="{FF2B5EF4-FFF2-40B4-BE49-F238E27FC236}">
                  <a16:creationId xmlns:a16="http://schemas.microsoft.com/office/drawing/2014/main" id="{17491C60-36EC-2444-8030-F96EB6AE99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7806" y="1630994"/>
              <a:ext cx="145088" cy="274582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5338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ChangeArrowheads="1"/>
          </p:cNvSpPr>
          <p:nvPr/>
        </p:nvSpPr>
        <p:spPr bwMode="auto">
          <a:xfrm>
            <a:off x="574429" y="775388"/>
            <a:ext cx="7400116" cy="546693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122400" anchor="t" anchorCtr="0"/>
          <a:lstStyle/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Gambler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public static void main(String[] args)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start  = Integer.parseInt(args[0]);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goal   = Integer.parseInt(args[1]);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T      = Integer.parseInt(args[2]);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nFlips = 0;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nWins = 0;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Monaco"/>
                <a:cs typeface="Consolas"/>
              </a:rPr>
              <a:t>// repeats the experiment T times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for</a:t>
            </a:r>
            <a:r>
              <a:rPr lang="en-US" sz="1200" dirty="0">
                <a:latin typeface="Consolas"/>
                <a:ea typeface="Monaco"/>
                <a:cs typeface="Consolas"/>
              </a:rPr>
              <a:t> (int t = 0; t &lt; T; t++)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	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Monaco"/>
                <a:cs typeface="Consolas"/>
              </a:rPr>
              <a:t>// runs one experiment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	</a:t>
            </a:r>
            <a:r>
              <a:rPr lang="en-US" sz="1200" dirty="0">
                <a:latin typeface="Consolas"/>
                <a:ea typeface="Monaco"/>
                <a:cs typeface="Consolas"/>
              </a:rPr>
              <a:t> int cash = start;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	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while</a:t>
            </a:r>
            <a:r>
              <a:rPr lang="en-US" sz="1200" dirty="0">
                <a:latin typeface="Consolas"/>
                <a:ea typeface="Monaco"/>
                <a:cs typeface="Consolas"/>
              </a:rPr>
              <a:t> ((cash &gt; 0) &amp;&amp; (cash &lt; goal))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	     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Monaco"/>
                <a:cs typeface="Consolas"/>
              </a:rPr>
              <a:t>// flips coin and update cash situation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	       </a:t>
            </a:r>
            <a:r>
              <a:rPr lang="en-US" sz="1200" dirty="0">
                <a:latin typeface="Consolas"/>
                <a:ea typeface="Monaco"/>
                <a:cs typeface="Consolas"/>
              </a:rPr>
              <a:t>if (Math.random() &lt; 0.5) cash++;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	       else                     cash--;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	       nFlips++;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	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	 if (cash == goal)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	     nWins++;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	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</a:t>
            </a:r>
            <a:r>
              <a:rPr lang="en-US" sz="1200" dirty="0">
                <a:latin typeface="Consolas"/>
                <a:ea typeface="Monaco"/>
                <a:cs typeface="Consolas"/>
              </a:rPr>
              <a:t>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Monaco"/>
                <a:cs typeface="Consolas"/>
              </a:rPr>
              <a:t>// loops back to start a new game</a:t>
            </a:r>
          </a:p>
          <a:p>
            <a:pPr>
              <a:lnSpc>
                <a:spcPts val="1640"/>
              </a:lnSpc>
            </a:pPr>
            <a:endParaRPr lang="en-US" sz="1200" dirty="0">
              <a:solidFill>
                <a:srgbClr val="0066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System.out.println("percentage of winning games: " + 100 * nWins / T + "%");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System.out.println("average number of flips in a game: " + nFlips / T);</a:t>
            </a:r>
            <a:r>
              <a:rPr lang="en-US" sz="12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830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Gambling simulation</a:t>
            </a:r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E60AE15-9036-8C48-8074-D7AAF842D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295" y="520642"/>
            <a:ext cx="4217465" cy="23836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20%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1037755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21%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1039952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19%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966067</a:t>
            </a: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1FD8F8-CD9C-4747-8A15-989BCB0946C4}"/>
              </a:ext>
            </a:extLst>
          </p:cNvPr>
          <p:cNvGrpSpPr/>
          <p:nvPr/>
        </p:nvGrpSpPr>
        <p:grpSpPr>
          <a:xfrm>
            <a:off x="5842188" y="122761"/>
            <a:ext cx="2467212" cy="543007"/>
            <a:chOff x="2014552" y="1362569"/>
            <a:chExt cx="2467212" cy="543007"/>
          </a:xfrm>
        </p:grpSpPr>
        <p:sp>
          <p:nvSpPr>
            <p:cNvPr id="22" name="Text Box 5">
              <a:extLst>
                <a:ext uri="{FF2B5EF4-FFF2-40B4-BE49-F238E27FC236}">
                  <a16:creationId xmlns:a16="http://schemas.microsoft.com/office/drawing/2014/main" id="{21CEB4D7-3DBC-6E46-A1DE-4928121E9F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4552" y="1362569"/>
              <a:ext cx="630226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start</a:t>
              </a:r>
            </a:p>
          </p:txBody>
        </p:sp>
        <p:sp>
          <p:nvSpPr>
            <p:cNvPr id="23" name="Text Box 6">
              <a:extLst>
                <a:ext uri="{FF2B5EF4-FFF2-40B4-BE49-F238E27FC236}">
                  <a16:creationId xmlns:a16="http://schemas.microsoft.com/office/drawing/2014/main" id="{E673AD05-7F25-A944-90E7-035B0C639C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762" y="1362569"/>
              <a:ext cx="545618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goal</a:t>
              </a:r>
            </a:p>
          </p:txBody>
        </p:sp>
        <p:sp>
          <p:nvSpPr>
            <p:cNvPr id="24" name="Text Box 7">
              <a:extLst>
                <a:ext uri="{FF2B5EF4-FFF2-40B4-BE49-F238E27FC236}">
                  <a16:creationId xmlns:a16="http://schemas.microsoft.com/office/drawing/2014/main" id="{35DF9CC9-6E16-9A45-876A-6CDC94761C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5487" y="1365084"/>
              <a:ext cx="1316277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squar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  T</a:t>
              </a:r>
              <a:endParaRPr kumimoji="1" lang="en-US" sz="1200" dirty="0">
                <a:solidFill>
                  <a:srgbClr val="008000"/>
                </a:solidFill>
                <a:latin typeface="Consolas"/>
                <a:cs typeface="Consolas"/>
              </a:endParaRPr>
            </a:p>
          </p:txBody>
        </p: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B434D2C7-5D97-9A40-81CB-B7FCB1F5C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2240" y="1630994"/>
              <a:ext cx="102065" cy="274581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6" name="Line 10">
              <a:extLst>
                <a:ext uri="{FF2B5EF4-FFF2-40B4-BE49-F238E27FC236}">
                  <a16:creationId xmlns:a16="http://schemas.microsoft.com/office/drawing/2014/main" id="{1608398C-E5EB-EC46-9B9C-5257F5A18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4571" y="1630994"/>
              <a:ext cx="3835" cy="274582"/>
            </a:xfrm>
            <a:prstGeom prst="line">
              <a:avLst/>
            </a:prstGeom>
            <a:noFill/>
            <a:ln w="15875">
              <a:solidFill>
                <a:srgbClr val="0066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7" name="Line 11">
              <a:extLst>
                <a:ext uri="{FF2B5EF4-FFF2-40B4-BE49-F238E27FC236}">
                  <a16:creationId xmlns:a16="http://schemas.microsoft.com/office/drawing/2014/main" id="{2DB170E8-A698-EF44-870C-8C0639272A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7806" y="1630994"/>
              <a:ext cx="145088" cy="274582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0079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Gambling simulation</a:t>
            </a:r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FF8D026-8535-4E43-8C4B-925E984DE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295" y="520642"/>
            <a:ext cx="4217465" cy="23836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20%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1037755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21%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1039952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19%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966067</a:t>
            </a: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7EFB2C-77B5-E14D-BFD5-3C0908BF6707}"/>
              </a:ext>
            </a:extLst>
          </p:cNvPr>
          <p:cNvGrpSpPr/>
          <p:nvPr/>
        </p:nvGrpSpPr>
        <p:grpSpPr>
          <a:xfrm>
            <a:off x="5842188" y="122761"/>
            <a:ext cx="2467212" cy="543007"/>
            <a:chOff x="2014552" y="1362569"/>
            <a:chExt cx="2467212" cy="543007"/>
          </a:xfrm>
        </p:grpSpPr>
        <p:sp>
          <p:nvSpPr>
            <p:cNvPr id="22" name="Text Box 5">
              <a:extLst>
                <a:ext uri="{FF2B5EF4-FFF2-40B4-BE49-F238E27FC236}">
                  <a16:creationId xmlns:a16="http://schemas.microsoft.com/office/drawing/2014/main" id="{B3B509E7-8B1E-9A41-B9B5-5188C435B5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4552" y="1362569"/>
              <a:ext cx="630226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start</a:t>
              </a:r>
            </a:p>
          </p:txBody>
        </p:sp>
        <p:sp>
          <p:nvSpPr>
            <p:cNvPr id="23" name="Text Box 6">
              <a:extLst>
                <a:ext uri="{FF2B5EF4-FFF2-40B4-BE49-F238E27FC236}">
                  <a16:creationId xmlns:a16="http://schemas.microsoft.com/office/drawing/2014/main" id="{79495127-AD02-3142-B5B1-A6439A16F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762" y="1362569"/>
              <a:ext cx="545618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goal</a:t>
              </a:r>
            </a:p>
          </p:txBody>
        </p:sp>
        <p:sp>
          <p:nvSpPr>
            <p:cNvPr id="24" name="Text Box 7">
              <a:extLst>
                <a:ext uri="{FF2B5EF4-FFF2-40B4-BE49-F238E27FC236}">
                  <a16:creationId xmlns:a16="http://schemas.microsoft.com/office/drawing/2014/main" id="{1A55CF44-6F1F-BD42-8608-FB2A70CAE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5487" y="1365084"/>
              <a:ext cx="1316277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squar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  T</a:t>
              </a:r>
              <a:endParaRPr kumimoji="1" lang="en-US" sz="1200" dirty="0">
                <a:solidFill>
                  <a:srgbClr val="008000"/>
                </a:solidFill>
                <a:latin typeface="Consolas"/>
                <a:cs typeface="Consolas"/>
              </a:endParaRPr>
            </a:p>
          </p:txBody>
        </p: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34BBAE92-FA14-5A4A-931E-E044187087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2240" y="1630994"/>
              <a:ext cx="102065" cy="274581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6" name="Line 10">
              <a:extLst>
                <a:ext uri="{FF2B5EF4-FFF2-40B4-BE49-F238E27FC236}">
                  <a16:creationId xmlns:a16="http://schemas.microsoft.com/office/drawing/2014/main" id="{AB4A08FD-EE61-2A4B-B92D-A5BAD9D8C2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4571" y="1630994"/>
              <a:ext cx="3835" cy="274582"/>
            </a:xfrm>
            <a:prstGeom prst="line">
              <a:avLst/>
            </a:prstGeom>
            <a:noFill/>
            <a:ln w="15875">
              <a:solidFill>
                <a:srgbClr val="0066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7" name="Line 11">
              <a:extLst>
                <a:ext uri="{FF2B5EF4-FFF2-40B4-BE49-F238E27FC236}">
                  <a16:creationId xmlns:a16="http://schemas.microsoft.com/office/drawing/2014/main" id="{68AC6CAF-5CCF-6146-9BDE-07E051314A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7806" y="1630994"/>
              <a:ext cx="145088" cy="274582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3A4EE3ED-BDED-B64B-9960-7289789C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59" y="977842"/>
            <a:ext cx="4631570" cy="103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sz="1600" u="sng" dirty="0">
                <a:solidFill>
                  <a:schemeClr val="bg2"/>
                </a:solidFill>
                <a:latin typeface="Times New Roman"/>
                <a:cs typeface="Times New Roman"/>
              </a:rPr>
              <a:t>Results from probability theory: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Tx/>
              <a:buSzPct val="100000"/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Probability of winning =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  <a:sym typeface="Symbol" charset="2"/>
              </a:rPr>
              <a:t>/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goal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Tx/>
              <a:buSzPct val="100000"/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Expected number of flips =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Pct val="100000"/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                                      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  <a:sym typeface="Symbol" charset="2"/>
              </a:rPr>
              <a:t>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(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goal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–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)</a:t>
            </a:r>
            <a:endParaRPr kumimoji="0"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BFB78674-E8A5-9B45-A873-4A84C462F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59" y="2904315"/>
            <a:ext cx="8081448" cy="2201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SzPct val="100000"/>
            </a:pPr>
            <a:r>
              <a:rPr kumimoji="0"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Observations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Theory and experiment lead to the same conclusion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So... why simulate?</a:t>
            </a:r>
          </a:p>
          <a:p>
            <a:pPr marL="854075" lvl="2" indent="-266700">
              <a:lnSpc>
                <a:spcPct val="100000"/>
              </a:lnSpc>
              <a:spcBef>
                <a:spcPts val="600"/>
              </a:spcBef>
              <a:buClrTx/>
              <a:buSzPct val="70000"/>
              <a:buFont typeface="Wingdings" charset="2"/>
              <a:buChar char="Ø"/>
            </a:pPr>
            <a:r>
              <a:rPr kumimoji="0" lang="en-US" dirty="0">
                <a:latin typeface="Times New Roman"/>
                <a:cs typeface="Times New Roman"/>
              </a:rPr>
              <a:t>We use simulation to validate theory, or to help reach the theory</a:t>
            </a:r>
            <a:endParaRPr kumimoji="0"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854075" lvl="2" indent="-266700">
              <a:lnSpc>
                <a:spcPct val="100000"/>
              </a:lnSpc>
              <a:spcBef>
                <a:spcPts val="600"/>
              </a:spcBef>
              <a:buClrTx/>
              <a:buSzPct val="70000"/>
              <a:buFont typeface="Wingdings" charset="2"/>
              <a:buChar char="Ø"/>
            </a:pPr>
            <a:r>
              <a:rPr kumimoji="0" lang="en-US" dirty="0">
                <a:latin typeface="Times New Roman"/>
                <a:cs typeface="Times New Roman"/>
              </a:rPr>
              <a:t>We use simulation for </a:t>
            </a:r>
            <a:r>
              <a:rPr kumimoji="0" lang="en-US" i="1" dirty="0">
                <a:latin typeface="Times New Roman"/>
                <a:cs typeface="Times New Roman"/>
              </a:rPr>
              <a:t>generating pseudo-random events </a:t>
            </a:r>
            <a:r>
              <a:rPr kumimoji="0" lang="en-US" dirty="0">
                <a:latin typeface="Times New Roman"/>
                <a:cs typeface="Times New Roman"/>
              </a:rPr>
              <a:t>from a given model</a:t>
            </a:r>
            <a:endParaRPr kumimoji="0"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854075" lvl="2" indent="-266700">
              <a:lnSpc>
                <a:spcPct val="100000"/>
              </a:lnSpc>
              <a:spcBef>
                <a:spcPts val="600"/>
              </a:spcBef>
              <a:buClrTx/>
              <a:buSzPct val="70000"/>
              <a:buFont typeface="Wingdings" charset="2"/>
              <a:buChar char="Ø"/>
            </a:pP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Examples: research, training, investing, playing, etc.</a:t>
            </a:r>
          </a:p>
          <a:p>
            <a:pPr marL="288925" lvl="1" indent="-28575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charset="0"/>
              <a:buChar char="•"/>
            </a:pPr>
            <a:r>
              <a:rPr kumimoji="0" lang="en-US" u="sng" dirty="0">
                <a:latin typeface="Times New Roman"/>
                <a:cs typeface="Times New Roman"/>
              </a:rPr>
              <a:t>In many cases a theoretical model is not available</a:t>
            </a:r>
            <a:r>
              <a:rPr kumimoji="0" lang="en-US" dirty="0">
                <a:latin typeface="Times New Roman"/>
                <a:cs typeface="Times New Roman"/>
              </a:rPr>
              <a:t>,</a:t>
            </a:r>
            <a:br>
              <a:rPr kumimoji="0" lang="en-US" dirty="0">
                <a:latin typeface="Times New Roman"/>
                <a:cs typeface="Times New Roman"/>
              </a:rPr>
            </a:br>
            <a:r>
              <a:rPr kumimoji="0" lang="en-US" dirty="0">
                <a:latin typeface="Times New Roman"/>
                <a:cs typeface="Times New Roman"/>
              </a:rPr>
              <a:t>and simulation is the only way to generate data and compute statistics.</a:t>
            </a:r>
          </a:p>
          <a:p>
            <a:pPr marL="569913" lvl="2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Wingdings" charset="2"/>
              <a:buChar char="Ø"/>
            </a:pPr>
            <a:endParaRPr kumimoji="0"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endParaRPr kumimoji="0"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458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AF1627-986B-D65F-E902-641098CAC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>
            <a:extLst>
              <a:ext uri="{FF2B5EF4-FFF2-40B4-BE49-F238E27FC236}">
                <a16:creationId xmlns:a16="http://schemas.microsoft.com/office/drawing/2014/main" id="{7FE3DFAF-457E-D39B-304B-752B6B73D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7">
            <a:extLst>
              <a:ext uri="{FF2B5EF4-FFF2-40B4-BE49-F238E27FC236}">
                <a16:creationId xmlns:a16="http://schemas.microsoft.com/office/drawing/2014/main" id="{8BD40050-1DFD-C5A4-1BFA-B912AECD38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7526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2-2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08C351-A6A5-0B12-F98E-1C1A2D428A18}"/>
              </a:ext>
            </a:extLst>
          </p:cNvPr>
          <p:cNvSpPr txBox="1"/>
          <p:nvPr/>
        </p:nvSpPr>
        <p:spPr>
          <a:xfrm>
            <a:off x="787791" y="2295137"/>
            <a:ext cx="7244861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dirty="0">
                <a:latin typeface="Times New Roman"/>
                <a:cs typeface="Times New Roman"/>
              </a:rPr>
              <a:t>Conditional and Iterative Processing</a:t>
            </a:r>
          </a:p>
          <a:p>
            <a:pPr algn="ctr">
              <a:spcBef>
                <a:spcPts val="600"/>
              </a:spcBef>
            </a:pPr>
            <a:r>
              <a:rPr lang="en-US" sz="2800" dirty="0">
                <a:latin typeface="Times New Roman"/>
                <a:cs typeface="Times New Roman"/>
              </a:rPr>
              <a:t>Part II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3313B1F-E3F5-793E-1964-DD8F70B8E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262" y="3468207"/>
            <a:ext cx="3401786" cy="2993571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772738B9-212A-F1B4-5438-77573BCC1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  <p:extLst>
      <p:ext uri="{BB962C8B-B14F-4D97-AF65-F5344CB8AC3E}">
        <p14:creationId xmlns:p14="http://schemas.microsoft.com/office/powerpoint/2010/main" val="305160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</a:p>
        </p:txBody>
      </p:sp>
      <p:sp>
        <p:nvSpPr>
          <p:cNvPr id="824349" name="Rectangle 29"/>
          <p:cNvSpPr>
            <a:spLocks noChangeArrowheads="1"/>
          </p:cNvSpPr>
          <p:nvPr/>
        </p:nvSpPr>
        <p:spPr bwMode="auto">
          <a:xfrm>
            <a:off x="546660" y="687884"/>
            <a:ext cx="362389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Example 2: Print the integers 0, 1, ..., 99</a:t>
            </a:r>
          </a:p>
        </p:txBody>
      </p:sp>
      <p:sp>
        <p:nvSpPr>
          <p:cNvPr id="2" name="Rectangle 28">
            <a:extLst>
              <a:ext uri="{FF2B5EF4-FFF2-40B4-BE49-F238E27FC236}">
                <a16:creationId xmlns:a16="http://schemas.microsoft.com/office/drawing/2014/main" id="{1A0AAFFB-F692-BD61-7A7B-8985CBA21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33" y="1049527"/>
            <a:ext cx="3394269" cy="120416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262800" anchor="t" anchorCtr="0"/>
          <a:lstStyle/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Prints 0, 1, ..., 99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477E9A-0408-6C57-58DD-420953C17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447" y="772098"/>
            <a:ext cx="2544056" cy="132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        </a:t>
            </a:r>
          </a:p>
          <a:p>
            <a:pPr>
              <a:lnSpc>
                <a:spcPts val="2400"/>
              </a:lnSpc>
            </a:pP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i = 0 , ..., 99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 (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</a:t>
            </a:r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5D8ECE3-3AA4-8879-924D-3DD77E613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254" y="1943905"/>
            <a:ext cx="1286613" cy="19904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108000" rIns="182880" bIns="91440" anchor="t" anchorCtr="0">
            <a:prstTxWarp prst="textNoShape">
              <a:avLst/>
            </a:prstTxWarp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2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3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4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5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6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7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490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</a:p>
        </p:txBody>
      </p:sp>
      <p:sp>
        <p:nvSpPr>
          <p:cNvPr id="824349" name="Rectangle 29"/>
          <p:cNvSpPr>
            <a:spLocks noChangeArrowheads="1"/>
          </p:cNvSpPr>
          <p:nvPr/>
        </p:nvSpPr>
        <p:spPr bwMode="auto">
          <a:xfrm>
            <a:off x="546660" y="687884"/>
            <a:ext cx="362389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Example 2: Print the integers 0, 1, ..., 99</a:t>
            </a:r>
          </a:p>
        </p:txBody>
      </p:sp>
      <p:sp>
        <p:nvSpPr>
          <p:cNvPr id="2" name="Rectangle 28">
            <a:extLst>
              <a:ext uri="{FF2B5EF4-FFF2-40B4-BE49-F238E27FC236}">
                <a16:creationId xmlns:a16="http://schemas.microsoft.com/office/drawing/2014/main" id="{1A0AAFFB-F692-BD61-7A7B-8985CBA21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33" y="1049527"/>
            <a:ext cx="3394269" cy="120416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262800" anchor="t" anchorCtr="0"/>
          <a:lstStyle/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Prints 0, 1, ..., 99</a:t>
            </a:r>
          </a:p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for</a:t>
            </a:r>
            <a:r>
              <a:rPr lang="en-US" sz="1200" dirty="0">
                <a:latin typeface="Consolas" charset="0"/>
                <a:cs typeface="Consolas" charset="0"/>
              </a:rPr>
              <a:t> (int i = 0; i &lt; 100; i++) </a:t>
            </a: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{</a:t>
            </a:r>
          </a:p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    System.out.println(i);</a:t>
            </a:r>
          </a:p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477E9A-0408-6C57-58DD-420953C17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447" y="772098"/>
            <a:ext cx="2544056" cy="132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        </a:t>
            </a:r>
          </a:p>
          <a:p>
            <a:pPr>
              <a:lnSpc>
                <a:spcPts val="2400"/>
              </a:lnSpc>
            </a:pP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i = 0 , ..., 99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 (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</a:t>
            </a:r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5D8ECE3-3AA4-8879-924D-3DD77E613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254" y="1943905"/>
            <a:ext cx="1286613" cy="19904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108000" rIns="182880" bIns="91440" anchor="t" anchorCtr="0">
            <a:prstTxWarp prst="textNoShape">
              <a:avLst/>
            </a:prstTxWarp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2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3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4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5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6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7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7140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555860" y="675637"/>
            <a:ext cx="7848600" cy="403397"/>
          </a:xfrm>
        </p:spPr>
        <p:txBody>
          <a:bodyPr/>
          <a:lstStyle/>
          <a:p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Example 3:  Print powers of two :  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0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1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2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3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… , 2</a:t>
            </a:r>
            <a:r>
              <a:rPr kumimoji="0" lang="en-US" sz="1600" i="1" baseline="30000" dirty="0">
                <a:solidFill>
                  <a:schemeClr val="tx1"/>
                </a:solidFill>
                <a:cs typeface="Times New Roman"/>
              </a:rPr>
              <a:t>N</a:t>
            </a:r>
            <a:endParaRPr kumimoji="0" lang="en-US" sz="1600" i="1" dirty="0">
              <a:solidFill>
                <a:schemeClr val="tx1"/>
              </a:solidFill>
              <a:cs typeface="Times New Roman"/>
            </a:endParaRPr>
          </a:p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                                                                            </a:t>
            </a:r>
          </a:p>
        </p:txBody>
      </p: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5242033" y="3445155"/>
            <a:ext cx="2440268" cy="19836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400" dirty="0">
                <a:solidFill>
                  <a:schemeClr val="bg2"/>
                </a:solidFill>
                <a:latin typeface="Consolas"/>
                <a:cs typeface="Consolas"/>
              </a:rPr>
              <a:t>% java PowersOfTwo 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0  1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1  2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2  4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3  8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4  16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5  32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6  64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F9A98B9-6B63-3273-E82B-B0B93F709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033" y="930669"/>
            <a:ext cx="2739089" cy="198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525" indent="-9525"/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</a:t>
            </a: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endParaRPr kumimoji="0"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0 , ...,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print(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,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Math.power(</a:t>
            </a:r>
            <a:r>
              <a:rPr kumimoji="0"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71433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555860" y="675637"/>
            <a:ext cx="7848600" cy="403397"/>
          </a:xfrm>
        </p:spPr>
        <p:txBody>
          <a:bodyPr/>
          <a:lstStyle/>
          <a:p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Example 3:  Print powers of two :  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0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1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2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3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… , 2</a:t>
            </a:r>
            <a:r>
              <a:rPr kumimoji="0" lang="en-US" sz="1600" i="1" baseline="30000" dirty="0">
                <a:solidFill>
                  <a:schemeClr val="tx1"/>
                </a:solidFill>
                <a:cs typeface="Times New Roman"/>
              </a:rPr>
              <a:t>N</a:t>
            </a:r>
            <a:endParaRPr kumimoji="0" lang="en-US" sz="1600" i="1" dirty="0">
              <a:solidFill>
                <a:schemeClr val="tx1"/>
              </a:solidFill>
              <a:cs typeface="Times New Roman"/>
            </a:endParaRPr>
          </a:p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                                                                            </a:t>
            </a:r>
          </a:p>
        </p:txBody>
      </p:sp>
      <p:sp>
        <p:nvSpPr>
          <p:cNvPr id="16" name="Rectangle 11"/>
          <p:cNvSpPr txBox="1">
            <a:spLocks noChangeArrowheads="1"/>
          </p:cNvSpPr>
          <p:nvPr/>
        </p:nvSpPr>
        <p:spPr bwMode="auto">
          <a:xfrm>
            <a:off x="636466" y="2796331"/>
            <a:ext cx="7673740" cy="890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2700" indent="-12700">
              <a:buFont typeface="Wingdings" charset="0"/>
              <a:buNone/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Inefficient!</a:t>
            </a:r>
          </a:p>
          <a:p>
            <a:pPr marL="12700" indent="-12700">
              <a:buFont typeface="Wingdings" charset="0"/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Do you see why?</a:t>
            </a:r>
          </a:p>
        </p:txBody>
      </p: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5242033" y="3445155"/>
            <a:ext cx="2440268" cy="19836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400" dirty="0">
                <a:solidFill>
                  <a:schemeClr val="bg2"/>
                </a:solidFill>
                <a:latin typeface="Consolas"/>
                <a:cs typeface="Consolas"/>
              </a:rPr>
              <a:t>% java PowersOfTwo 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0  1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1  2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2  4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3  8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4  16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5  32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6  64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6C04A1-6B89-4349-83DA-579C9E392383}"/>
              </a:ext>
            </a:extLst>
          </p:cNvPr>
          <p:cNvGrpSpPr/>
          <p:nvPr/>
        </p:nvGrpSpPr>
        <p:grpSpPr>
          <a:xfrm>
            <a:off x="584090" y="1074565"/>
            <a:ext cx="4455049" cy="1449974"/>
            <a:chOff x="530388" y="1666616"/>
            <a:chExt cx="4455049" cy="1449974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530388" y="1666616"/>
              <a:ext cx="3889246" cy="528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r>
                <a:rPr kumimoji="0"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kumimoji="0"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implementation</a:t>
              </a:r>
            </a:p>
            <a:p>
              <a:r>
                <a:rPr kumimoji="0" lang="en-US" baseline="300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</a:t>
              </a:r>
              <a:r>
                <a:rPr kumimoji="0" lang="en-US" dirty="0">
                  <a:solidFill>
                    <a:srgbClr val="006600"/>
                  </a:solidFill>
                  <a:latin typeface="Times New Roman"/>
                  <a:cs typeface="Times New Roman"/>
                </a:rPr>
                <a:t>                                                          </a:t>
              </a:r>
              <a:r>
                <a:rPr kumimoji="0" lang="en-US" dirty="0">
                  <a:solidFill>
                    <a:schemeClr val="tx1"/>
                  </a:solidFill>
                </a:rPr>
                <a:t>                                                                                              </a:t>
              </a:r>
              <a:endParaRPr kumimoji="0" lang="en-US" sz="1600" dirty="0">
                <a:solidFill>
                  <a:schemeClr val="tx1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17B9877F-3E58-1949-BCDA-CF45E5EE4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94" y="2071994"/>
              <a:ext cx="4352143" cy="10445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46800" rIns="0" bIns="262800" anchor="t" anchorCtr="0"/>
            <a:lstStyle/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// Prints the powers of 2 up to 2</a:t>
              </a:r>
              <a:r>
                <a:rPr lang="en-US" sz="1200" baseline="300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N</a:t>
              </a:r>
              <a:endParaRPr lang="en-US" sz="1200" b="1" dirty="0">
                <a:solidFill>
                  <a:srgbClr val="006600"/>
                </a:solidFill>
                <a:latin typeface="Consolas"/>
                <a:ea typeface="Consolas"/>
                <a:cs typeface="Consolas"/>
              </a:endParaRPr>
            </a:p>
            <a:p>
              <a:pPr>
                <a:spcBef>
                  <a:spcPts val="300"/>
                </a:spcBef>
              </a:pP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for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(int i = 0; i &lt;= N; i++) </a:t>
              </a: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{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System.</a:t>
              </a:r>
              <a:r>
                <a:rPr lang="en-US" sz="1200" i="1" dirty="0">
                  <a:latin typeface="Consolas"/>
                  <a:ea typeface="Consolas"/>
                  <a:cs typeface="Consolas"/>
                </a:rPr>
                <a:t>out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.println(i + "  " + Math.pow(2,i);</a:t>
              </a:r>
            </a:p>
            <a:p>
              <a:pPr>
                <a:spcBef>
                  <a:spcPts val="300"/>
                </a:spcBef>
              </a:pP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}</a:t>
              </a:r>
            </a:p>
          </p:txBody>
        </p:sp>
      </p:grpSp>
      <p:sp>
        <p:nvSpPr>
          <p:cNvPr id="2" name="Rectangle 3">
            <a:extLst>
              <a:ext uri="{FF2B5EF4-FFF2-40B4-BE49-F238E27FC236}">
                <a16:creationId xmlns:a16="http://schemas.microsoft.com/office/drawing/2014/main" id="{4F741ED3-BDEB-E239-03C4-A5B5A7D73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033" y="930669"/>
            <a:ext cx="2739089" cy="198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525" indent="-9525"/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</a:t>
            </a: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endParaRPr kumimoji="0"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0 , ...,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print(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,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Math.power(</a:t>
            </a:r>
            <a:r>
              <a:rPr kumimoji="0"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88611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555860" y="675637"/>
            <a:ext cx="7848600" cy="403397"/>
          </a:xfrm>
        </p:spPr>
        <p:txBody>
          <a:bodyPr/>
          <a:lstStyle/>
          <a:p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Example 3:  Print powers of two :  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0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1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2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3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… , 2</a:t>
            </a:r>
            <a:r>
              <a:rPr kumimoji="0" lang="en-US" sz="1600" i="1" baseline="30000" dirty="0">
                <a:solidFill>
                  <a:schemeClr val="tx1"/>
                </a:solidFill>
                <a:cs typeface="Times New Roman"/>
              </a:rPr>
              <a:t>N</a:t>
            </a:r>
            <a:endParaRPr kumimoji="0" lang="en-US" sz="1600" i="1" dirty="0">
              <a:solidFill>
                <a:schemeClr val="tx1"/>
              </a:solidFill>
              <a:cs typeface="Times New Roman"/>
            </a:endParaRPr>
          </a:p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                                                                           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6C04A1-6B89-4349-83DA-579C9E392383}"/>
              </a:ext>
            </a:extLst>
          </p:cNvPr>
          <p:cNvGrpSpPr/>
          <p:nvPr/>
        </p:nvGrpSpPr>
        <p:grpSpPr>
          <a:xfrm>
            <a:off x="584090" y="1074565"/>
            <a:ext cx="3889246" cy="1807374"/>
            <a:chOff x="530388" y="1666616"/>
            <a:chExt cx="3889246" cy="1807374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530388" y="1666616"/>
              <a:ext cx="3889246" cy="528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r>
                <a:rPr kumimoji="0"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kumimoji="0"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implementation</a:t>
              </a:r>
            </a:p>
            <a:p>
              <a:r>
                <a:rPr kumimoji="0" lang="en-US" baseline="300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</a:t>
              </a:r>
              <a:r>
                <a:rPr kumimoji="0" lang="en-US" dirty="0">
                  <a:solidFill>
                    <a:srgbClr val="006600"/>
                  </a:solidFill>
                  <a:latin typeface="Times New Roman"/>
                  <a:cs typeface="Times New Roman"/>
                </a:rPr>
                <a:t>                                                          </a:t>
              </a:r>
              <a:r>
                <a:rPr kumimoji="0" lang="en-US" dirty="0">
                  <a:solidFill>
                    <a:schemeClr val="tx1"/>
                  </a:solidFill>
                </a:rPr>
                <a:t>                                                                                              </a:t>
              </a:r>
              <a:endParaRPr kumimoji="0" lang="en-US" sz="1600" dirty="0">
                <a:solidFill>
                  <a:schemeClr val="tx1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17B9877F-3E58-1949-BCDA-CF45E5EE4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94" y="2071994"/>
              <a:ext cx="3604607" cy="14019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46800" rIns="165600" bIns="262800" anchor="t" anchorCtr="0"/>
            <a:lstStyle/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// Prints the powers of 2 up to 2</a:t>
              </a:r>
              <a:r>
                <a:rPr lang="en-US" sz="1200" baseline="300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N</a:t>
              </a:r>
            </a:p>
          </p:txBody>
        </p: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DBEC659D-E105-A814-C9A6-A0D8BC07A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033" y="930669"/>
            <a:ext cx="1629441" cy="198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525" indent="-9525"/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</a:t>
            </a: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endParaRPr kumimoji="0"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v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1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0 , ...,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print(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,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v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      v 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= 2 *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v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AD46033C-CDAE-45AD-84CB-EF257A3FC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2033" y="3445155"/>
            <a:ext cx="2440268" cy="19836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400" dirty="0">
                <a:solidFill>
                  <a:schemeClr val="bg2"/>
                </a:solidFill>
                <a:latin typeface="Consolas"/>
                <a:cs typeface="Consolas"/>
              </a:rPr>
              <a:t>% java PowersOfTwo 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0  1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1  2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2  4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3  8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4  16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5  32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6  64</a:t>
            </a:r>
          </a:p>
        </p:txBody>
      </p:sp>
    </p:spTree>
    <p:extLst>
      <p:ext uri="{BB962C8B-B14F-4D97-AF65-F5344CB8AC3E}">
        <p14:creationId xmlns:p14="http://schemas.microsoft.com/office/powerpoint/2010/main" val="3139491323"/>
      </p:ext>
    </p:extLst>
  </p:cSld>
  <p:clrMapOvr>
    <a:masterClrMapping/>
  </p:clrMapOvr>
</p:sld>
</file>

<file path=ppt/theme/theme1.xml><?xml version="1.0" encoding="utf-8"?>
<a:theme xmlns:a="http://schemas.openxmlformats.org/drawingml/2006/main" name="1_introcs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CC0000"/>
      </a:accent1>
      <a:accent2>
        <a:srgbClr val="777777"/>
      </a:accent2>
      <a:accent3>
        <a:srgbClr val="FFFFFF"/>
      </a:accent3>
      <a:accent4>
        <a:srgbClr val="000000"/>
      </a:accent4>
      <a:accent5>
        <a:srgbClr val="E2AAAA"/>
      </a:accent5>
      <a:accent6>
        <a:srgbClr val="6B6B6B"/>
      </a:accent6>
      <a:hlink>
        <a:srgbClr val="4D4D4D"/>
      </a:hlink>
      <a:folHlink>
        <a:srgbClr val="003399"/>
      </a:folHlink>
    </a:clrScheme>
    <a:fontScheme name="introcs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introcs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cs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4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5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6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7">
        <a:dk1>
          <a:srgbClr val="000000"/>
        </a:dk1>
        <a:lt1>
          <a:srgbClr val="FFFFFF"/>
        </a:lt1>
        <a:dk2>
          <a:srgbClr val="C0C0C0"/>
        </a:dk2>
        <a:lt2>
          <a:srgbClr val="010000"/>
        </a:lt2>
        <a:accent1>
          <a:srgbClr val="CC0000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6B6B6B"/>
        </a:accent6>
        <a:hlink>
          <a:srgbClr val="4D4D4D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24263</TotalTime>
  <Words>4312</Words>
  <Application>Microsoft Macintosh PowerPoint</Application>
  <PresentationFormat>On-screen Show (4:3)</PresentationFormat>
  <Paragraphs>902</Paragraphs>
  <Slides>44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ＭＳ Ｐゴシック</vt:lpstr>
      <vt:lpstr>Arial</vt:lpstr>
      <vt:lpstr>Arial</vt:lpstr>
      <vt:lpstr>Cambria Math</vt:lpstr>
      <vt:lpstr>Comic Sans MS</vt:lpstr>
      <vt:lpstr>Consolas</vt:lpstr>
      <vt:lpstr>Courier New</vt:lpstr>
      <vt:lpstr>Monotype Sorts</vt:lpstr>
      <vt:lpstr>Times New Roman</vt:lpstr>
      <vt:lpstr>Wingdings</vt:lpstr>
      <vt:lpstr>1_introcs</vt:lpstr>
      <vt:lpstr>PowerPoint Presentation</vt:lpstr>
      <vt:lpstr>Lecture plan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Palindrome revisited, using FOR</vt:lpstr>
      <vt:lpstr>Palindrome revisited, using FOR</vt:lpstr>
      <vt:lpstr>Nested for</vt:lpstr>
      <vt:lpstr>Nested for</vt:lpstr>
      <vt:lpstr>Lecture plan</vt:lpstr>
      <vt:lpstr>Do-While (by example)</vt:lpstr>
      <vt:lpstr>PowerPoint Presentation</vt:lpstr>
      <vt:lpstr>Numeral systems</vt:lpstr>
      <vt:lpstr>Numeral systems</vt:lpstr>
      <vt:lpstr>Numeral systems</vt:lpstr>
      <vt:lpstr>Numeral systems</vt:lpstr>
      <vt:lpstr>Numeral systems</vt:lpstr>
      <vt:lpstr>Numeral systems</vt:lpstr>
      <vt:lpstr>Binary → Decimal</vt:lpstr>
      <vt:lpstr>Binary → Decimal</vt:lpstr>
      <vt:lpstr>Binary → Decimal</vt:lpstr>
      <vt:lpstr>Binary → Decimal</vt:lpstr>
      <vt:lpstr>Decimal → Binary</vt:lpstr>
      <vt:lpstr>Binary representation: Much more to learn (in other CS courses)</vt:lpstr>
      <vt:lpstr>PowerPoint Presentation</vt:lpstr>
      <vt:lpstr>Gambler's ruin</vt:lpstr>
      <vt:lpstr>Gambler's ruin</vt:lpstr>
      <vt:lpstr>Gambler's ruin</vt:lpstr>
      <vt:lpstr>Gambling simulation</vt:lpstr>
      <vt:lpstr>Gambling simulation</vt:lpstr>
      <vt:lpstr>Gambling simulation</vt:lpstr>
      <vt:lpstr>Gambling simulation</vt:lpstr>
      <vt:lpstr>PowerPoint Presentation</vt:lpstr>
    </vt:vector>
  </TitlesOfParts>
  <Manager/>
  <Company>Princeton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 of Two:  Trace</dc:title>
  <dc:subject/>
  <dc:creator>Kevin Wayne</dc:creator>
  <cp:keywords/>
  <dc:description/>
  <cp:lastModifiedBy>Schocken Shimon</cp:lastModifiedBy>
  <cp:revision>863</cp:revision>
  <dcterms:created xsi:type="dcterms:W3CDTF">2010-03-25T13:24:56Z</dcterms:created>
  <dcterms:modified xsi:type="dcterms:W3CDTF">2024-11-14T05:00:38Z</dcterms:modified>
  <cp:category/>
</cp:coreProperties>
</file>